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2" r:id="rId1"/>
  </p:sldMasterIdLst>
  <p:notesMasterIdLst>
    <p:notesMasterId r:id="rId22"/>
  </p:notesMasterIdLst>
  <p:sldIdLst>
    <p:sldId id="256" r:id="rId2"/>
    <p:sldId id="257" r:id="rId3"/>
    <p:sldId id="258" r:id="rId4"/>
    <p:sldId id="260" r:id="rId5"/>
    <p:sldId id="259" r:id="rId6"/>
    <p:sldId id="262" r:id="rId7"/>
    <p:sldId id="263"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00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5" Type="http://schemas.openxmlformats.org/officeDocument/2006/relationships/image" Target="../media/image25.wmf"/><Relationship Id="rId4"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CECF151-4AB6-443E-ABA9-E667D0D06D4C}" type="datetimeFigureOut">
              <a:rPr lang="en-US" smtClean="0"/>
              <a:pPr/>
              <a:t>1/5/2011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21DA9A9-DE9E-4F7C-9004-F58CBE5DF6D5}" type="slidenum">
              <a:rPr lang="en-US" smtClean="0"/>
              <a:pPr/>
              <a:t>‹#›</a:t>
            </a:fld>
            <a:endParaRPr lang="en-US"/>
          </a:p>
        </p:txBody>
      </p:sp>
    </p:spTree>
    <p:extLst>
      <p:ext uri="{BB962C8B-B14F-4D97-AF65-F5344CB8AC3E}">
        <p14:creationId xmlns:p14="http://schemas.microsoft.com/office/powerpoint/2010/main" val="212254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DA9A9-DE9E-4F7C-9004-F58CBE5DF6D5}" type="slidenum">
              <a:rPr lang="en-US" smtClean="0"/>
              <a:pPr/>
              <a:t>2</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11</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12</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13</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14</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15</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16</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17</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18</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19</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Pauli exclusion when inter-atomic</a:t>
            </a:r>
            <a:r>
              <a:rPr lang="en-US" baseline="0" dirty="0" smtClean="0"/>
              <a:t> distances become comparable with atomic radii.  Electrons must be elevated to higher energies to satisfy exclusion principle, which in turn forces further separation between the ions in order to maintain minimum overall energy.  This is different from the case of a single atom, where the stability is governed by the uncertainty principle (i.e. – as an electron is moved closer to the nucleus and localized it’s kinetic energy must increase), which causes a repulsive force.</a:t>
            </a:r>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3</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4</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Annotate</a:t>
            </a:r>
            <a:r>
              <a:rPr lang="en-US" baseline="0" dirty="0" smtClean="0"/>
              <a:t> diagram with Coulomb and Pauli zones.  </a:t>
            </a:r>
            <a:r>
              <a:rPr lang="en-US" dirty="0" smtClean="0"/>
              <a:t>Annotate diagram with notes from NaCl bonding and explain when it becomes energetically favorable for the electron to transfer from Na</a:t>
            </a:r>
            <a:r>
              <a:rPr lang="en-US" baseline="0" dirty="0" smtClean="0"/>
              <a:t> to Cl</a:t>
            </a:r>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5</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 cohesive energy</a:t>
            </a:r>
            <a:r>
              <a:rPr lang="en-US" baseline="0" dirty="0" smtClean="0"/>
              <a:t> means solid is strongly bound and mechanically stable.</a:t>
            </a:r>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6</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7</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8</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9</a:t>
            </a:fld>
            <a:endParaRPr lang="en-US"/>
          </a:p>
        </p:txBody>
      </p:sp>
    </p:spTree>
    <p:extLst>
      <p:ext uri="{BB962C8B-B14F-4D97-AF65-F5344CB8AC3E}">
        <p14:creationId xmlns:p14="http://schemas.microsoft.com/office/powerpoint/2010/main" val="1412240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DA9A9-DE9E-4F7C-9004-F58CBE5DF6D5}" type="slidenum">
              <a:rPr lang="en-US" smtClean="0"/>
              <a:pPr/>
              <a:t>10</a:t>
            </a:fld>
            <a:endParaRPr lang="en-US"/>
          </a:p>
        </p:txBody>
      </p:sp>
    </p:spTree>
    <p:extLst>
      <p:ext uri="{BB962C8B-B14F-4D97-AF65-F5344CB8AC3E}">
        <p14:creationId xmlns:p14="http://schemas.microsoft.com/office/powerpoint/2010/main" val="1412240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416675"/>
            <a:ext cx="2133600" cy="365125"/>
          </a:xfrm>
        </p:spPr>
        <p:txBody>
          <a:bodyPr/>
          <a:lstStyle/>
          <a:p>
            <a:fld id="{02D0B50A-3B11-4028-B0E8-0A8D21AEEA31}" type="datetime1">
              <a:rPr lang="en-US" smtClean="0"/>
              <a:pPr/>
              <a:t>1/5/2011</a:t>
            </a:fld>
            <a:endParaRPr lang="en-US"/>
          </a:p>
        </p:txBody>
      </p:sp>
      <p:sp>
        <p:nvSpPr>
          <p:cNvPr id="5" name="Footer Placeholder 4"/>
          <p:cNvSpPr>
            <a:spLocks noGrp="1"/>
          </p:cNvSpPr>
          <p:nvPr>
            <p:ph type="ftr" sz="quarter" idx="11"/>
          </p:nvPr>
        </p:nvSpPr>
        <p:spPr>
          <a:xfrm>
            <a:off x="3124200" y="6416675"/>
            <a:ext cx="2895600" cy="365125"/>
          </a:xfrm>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a:xfrm>
            <a:off x="6553200" y="6416675"/>
            <a:ext cx="2133600" cy="365125"/>
          </a:xfrm>
        </p:spPr>
        <p:txBody>
          <a:bodyPr/>
          <a:lstStyle/>
          <a:p>
            <a:fld id="{5948FFCD-73C8-4633-937E-D431C8AA414C}" type="slidenum">
              <a:rPr lang="en-US" smtClean="0"/>
              <a:pPr/>
              <a:t>‹#›</a:t>
            </a:fld>
            <a:endParaRPr lang="en-US"/>
          </a:p>
        </p:txBody>
      </p:sp>
      <p:sp>
        <p:nvSpPr>
          <p:cNvPr id="8" name="Rectangle 7"/>
          <p:cNvSpPr/>
          <p:nvPr userDrawn="1"/>
        </p:nvSpPr>
        <p:spPr>
          <a:xfrm>
            <a:off x="0" y="6355080"/>
            <a:ext cx="91440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309361"/>
            <a:ext cx="9144000" cy="457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5148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D49EC5-569D-48CD-BBA0-9225B2A243DF}"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1400549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8681EB-FDF4-48EC-AE8A-91F82396FFCA}"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3280824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0081"/>
          </a:xfrm>
        </p:spPr>
        <p:txBody>
          <a:bodyPr/>
          <a:lstStyle>
            <a:lvl1pPr>
              <a:defRPr>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2400" y="990600"/>
            <a:ext cx="8839200" cy="5181600"/>
          </a:xfrm>
        </p:spPr>
        <p:txBody>
          <a:bodyPr/>
          <a:lstStyle>
            <a:lvl1pPr>
              <a:defRPr>
                <a:solidFill>
                  <a:schemeClr val="tx2"/>
                </a:solidFill>
              </a:defRPr>
            </a:lvl1pPr>
            <a:lvl2pPr>
              <a:defRPr sz="2400">
                <a:solidFill>
                  <a:schemeClr val="tx2"/>
                </a:solidFill>
              </a:defRPr>
            </a:lvl2pPr>
            <a:lvl3pPr>
              <a:defRPr sz="2000">
                <a:solidFill>
                  <a:schemeClr val="tx2"/>
                </a:solidFill>
              </a:defRPr>
            </a:lvl3pPr>
            <a:lvl4pPr>
              <a:defRPr sz="1600">
                <a:solidFill>
                  <a:schemeClr val="tx2"/>
                </a:solidFill>
              </a:defRPr>
            </a:lvl4pPr>
            <a:lvl5pPr>
              <a:defRPr sz="16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416675"/>
            <a:ext cx="2133600" cy="365125"/>
          </a:xfrm>
        </p:spPr>
        <p:txBody>
          <a:bodyPr/>
          <a:lstStyle/>
          <a:p>
            <a:fld id="{E336F9AB-EE18-4CCF-8C3C-581D1D2B8FD2}" type="datetime1">
              <a:rPr lang="en-US" smtClean="0"/>
              <a:pPr/>
              <a:t>1/5/2011</a:t>
            </a:fld>
            <a:endParaRPr lang="en-US"/>
          </a:p>
        </p:txBody>
      </p:sp>
      <p:sp>
        <p:nvSpPr>
          <p:cNvPr id="5" name="Footer Placeholder 4"/>
          <p:cNvSpPr>
            <a:spLocks noGrp="1"/>
          </p:cNvSpPr>
          <p:nvPr>
            <p:ph type="ftr" sz="quarter" idx="11"/>
          </p:nvPr>
        </p:nvSpPr>
        <p:spPr>
          <a:xfrm>
            <a:off x="3124200" y="6416675"/>
            <a:ext cx="2895600" cy="365125"/>
          </a:xfrm>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a:xfrm>
            <a:off x="6553200" y="6416675"/>
            <a:ext cx="2133600" cy="365125"/>
          </a:xfrm>
        </p:spPr>
        <p:txBody>
          <a:bodyPr/>
          <a:lstStyle/>
          <a:p>
            <a:fld id="{5948FFCD-73C8-4633-937E-D431C8AA414C}" type="slidenum">
              <a:rPr lang="en-US" smtClean="0"/>
              <a:pPr/>
              <a:t>‹#›</a:t>
            </a:fld>
            <a:endParaRPr lang="en-US"/>
          </a:p>
        </p:txBody>
      </p:sp>
      <p:sp>
        <p:nvSpPr>
          <p:cNvPr id="8" name="Rectangle 7"/>
          <p:cNvSpPr/>
          <p:nvPr userDrawn="1"/>
        </p:nvSpPr>
        <p:spPr>
          <a:xfrm>
            <a:off x="0" y="6355080"/>
            <a:ext cx="91440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685800"/>
            <a:ext cx="91440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309361"/>
            <a:ext cx="9144000" cy="457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40081"/>
            <a:ext cx="9144000" cy="457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64185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A0F2EC-0240-4EE4-B6E2-21598C54B13D}"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93210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297E06-2437-4546-B4C2-99DC15B1CF9C}" type="datetime1">
              <a:rPr lang="en-US" smtClean="0"/>
              <a:pPr/>
              <a:t>1/5/2011</a:t>
            </a:fld>
            <a:endParaRPr lang="en-US"/>
          </a:p>
        </p:txBody>
      </p:sp>
      <p:sp>
        <p:nvSpPr>
          <p:cNvPr id="6" name="Footer Placeholder 5"/>
          <p:cNvSpPr>
            <a:spLocks noGrp="1"/>
          </p:cNvSpPr>
          <p:nvPr>
            <p:ph type="ftr" sz="quarter" idx="11"/>
          </p:nvPr>
        </p:nvSpPr>
        <p:spPr/>
        <p:txBody>
          <a:bodyPr/>
          <a:lstStyle/>
          <a:p>
            <a:r>
              <a:rPr lang="en-US" smtClean="0"/>
              <a:t>ECE 162B, Winter 2011, Lecture 2</a:t>
            </a:r>
            <a:endParaRPr lang="en-US"/>
          </a:p>
        </p:txBody>
      </p:sp>
      <p:sp>
        <p:nvSpPr>
          <p:cNvPr id="7" name="Slide Number Placeholder 6"/>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116360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3A3C1A-F244-4627-9BAA-40BD734433C3}" type="datetime1">
              <a:rPr lang="en-US" smtClean="0"/>
              <a:pPr/>
              <a:t>1/5/2011</a:t>
            </a:fld>
            <a:endParaRPr lang="en-US"/>
          </a:p>
        </p:txBody>
      </p:sp>
      <p:sp>
        <p:nvSpPr>
          <p:cNvPr id="8" name="Footer Placeholder 7"/>
          <p:cNvSpPr>
            <a:spLocks noGrp="1"/>
          </p:cNvSpPr>
          <p:nvPr>
            <p:ph type="ftr" sz="quarter" idx="11"/>
          </p:nvPr>
        </p:nvSpPr>
        <p:spPr/>
        <p:txBody>
          <a:bodyPr/>
          <a:lstStyle/>
          <a:p>
            <a:r>
              <a:rPr lang="en-US" smtClean="0"/>
              <a:t>ECE 162B, Winter 2011, Lecture 2</a:t>
            </a:r>
            <a:endParaRPr lang="en-US"/>
          </a:p>
        </p:txBody>
      </p:sp>
      <p:sp>
        <p:nvSpPr>
          <p:cNvPr id="9" name="Slide Number Placeholder 8"/>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2394830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221EE0-6745-4FE6-8FB0-F678758CC281}" type="datetime1">
              <a:rPr lang="en-US" smtClean="0"/>
              <a:pPr/>
              <a:t>1/5/2011</a:t>
            </a:fld>
            <a:endParaRPr lang="en-US"/>
          </a:p>
        </p:txBody>
      </p:sp>
      <p:sp>
        <p:nvSpPr>
          <p:cNvPr id="4" name="Footer Placeholder 3"/>
          <p:cNvSpPr>
            <a:spLocks noGrp="1"/>
          </p:cNvSpPr>
          <p:nvPr>
            <p:ph type="ftr" sz="quarter" idx="11"/>
          </p:nvPr>
        </p:nvSpPr>
        <p:spPr/>
        <p:txBody>
          <a:bodyPr/>
          <a:lstStyle/>
          <a:p>
            <a:r>
              <a:rPr lang="en-US" smtClean="0"/>
              <a:t>ECE 162B, Winter 2011, Lecture 2</a:t>
            </a:r>
            <a:endParaRPr lang="en-US"/>
          </a:p>
        </p:txBody>
      </p:sp>
      <p:sp>
        <p:nvSpPr>
          <p:cNvPr id="5" name="Slide Number Placeholder 4"/>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2678430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6E43A-AD4C-4882-90E6-65644B5DD17A}" type="datetime1">
              <a:rPr lang="en-US" smtClean="0"/>
              <a:pPr/>
              <a:t>1/5/2011</a:t>
            </a:fld>
            <a:endParaRPr lang="en-US"/>
          </a:p>
        </p:txBody>
      </p:sp>
      <p:sp>
        <p:nvSpPr>
          <p:cNvPr id="3" name="Footer Placeholder 2"/>
          <p:cNvSpPr>
            <a:spLocks noGrp="1"/>
          </p:cNvSpPr>
          <p:nvPr>
            <p:ph type="ftr" sz="quarter" idx="11"/>
          </p:nvPr>
        </p:nvSpPr>
        <p:spPr/>
        <p:txBody>
          <a:bodyPr/>
          <a:lstStyle/>
          <a:p>
            <a:r>
              <a:rPr lang="en-US" smtClean="0"/>
              <a:t>ECE 162B, Winter 2011, Lecture 2</a:t>
            </a:r>
            <a:endParaRPr lang="en-US"/>
          </a:p>
        </p:txBody>
      </p:sp>
      <p:sp>
        <p:nvSpPr>
          <p:cNvPr id="4" name="Slide Number Placeholder 3"/>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2679385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92F631-70BB-4FB7-8069-553EDFBB9347}" type="datetime1">
              <a:rPr lang="en-US" smtClean="0"/>
              <a:pPr/>
              <a:t>1/5/2011</a:t>
            </a:fld>
            <a:endParaRPr lang="en-US"/>
          </a:p>
        </p:txBody>
      </p:sp>
      <p:sp>
        <p:nvSpPr>
          <p:cNvPr id="6" name="Footer Placeholder 5"/>
          <p:cNvSpPr>
            <a:spLocks noGrp="1"/>
          </p:cNvSpPr>
          <p:nvPr>
            <p:ph type="ftr" sz="quarter" idx="11"/>
          </p:nvPr>
        </p:nvSpPr>
        <p:spPr/>
        <p:txBody>
          <a:bodyPr/>
          <a:lstStyle/>
          <a:p>
            <a:r>
              <a:rPr lang="en-US" smtClean="0"/>
              <a:t>ECE 162B, Winter 2011, Lecture 2</a:t>
            </a:r>
            <a:endParaRPr lang="en-US"/>
          </a:p>
        </p:txBody>
      </p:sp>
      <p:sp>
        <p:nvSpPr>
          <p:cNvPr id="7" name="Slide Number Placeholder 6"/>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25150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8A59C8-7EAD-429C-A6E9-503769E16398}" type="datetime1">
              <a:rPr lang="en-US" smtClean="0"/>
              <a:pPr/>
              <a:t>1/5/2011</a:t>
            </a:fld>
            <a:endParaRPr lang="en-US"/>
          </a:p>
        </p:txBody>
      </p:sp>
      <p:sp>
        <p:nvSpPr>
          <p:cNvPr id="6" name="Footer Placeholder 5"/>
          <p:cNvSpPr>
            <a:spLocks noGrp="1"/>
          </p:cNvSpPr>
          <p:nvPr>
            <p:ph type="ftr" sz="quarter" idx="11"/>
          </p:nvPr>
        </p:nvSpPr>
        <p:spPr/>
        <p:txBody>
          <a:bodyPr/>
          <a:lstStyle/>
          <a:p>
            <a:r>
              <a:rPr lang="en-US" smtClean="0"/>
              <a:t>ECE 162B, Winter 2011, Lecture 2</a:t>
            </a:r>
            <a:endParaRPr lang="en-US"/>
          </a:p>
        </p:txBody>
      </p:sp>
      <p:sp>
        <p:nvSpPr>
          <p:cNvPr id="7" name="Slide Number Placeholder 6"/>
          <p:cNvSpPr>
            <a:spLocks noGrp="1"/>
          </p:cNvSpPr>
          <p:nvPr>
            <p:ph type="sldNum" sz="quarter" idx="12"/>
          </p:nvPr>
        </p:nvSpPr>
        <p:spPr/>
        <p:txBody>
          <a:bodyPr/>
          <a:lstStyle/>
          <a:p>
            <a:fld id="{5948FFCD-73C8-4633-937E-D431C8AA414C}" type="slidenum">
              <a:rPr lang="en-US" smtClean="0"/>
              <a:pPr/>
              <a:t>‹#›</a:t>
            </a:fld>
            <a:endParaRPr lang="en-US"/>
          </a:p>
        </p:txBody>
      </p:sp>
    </p:spTree>
    <p:extLst>
      <p:ext uri="{BB962C8B-B14F-4D97-AF65-F5344CB8AC3E}">
        <p14:creationId xmlns:p14="http://schemas.microsoft.com/office/powerpoint/2010/main" val="377416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38012-A52E-4AA8-AD21-88446D2BEE3E}" type="datetime1">
              <a:rPr lang="en-US" smtClean="0"/>
              <a:pPr/>
              <a:t>1/5/2011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ECE 162B, Winter 2011, Lecture 2</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8FFCD-73C8-4633-937E-D431C8AA414C}" type="slidenum">
              <a:rPr lang="en-US" smtClean="0"/>
              <a:pPr/>
              <a:t>‹#›</a:t>
            </a:fld>
            <a:endParaRPr lang="en-US"/>
          </a:p>
        </p:txBody>
      </p:sp>
    </p:spTree>
    <p:extLst>
      <p:ext uri="{BB962C8B-B14F-4D97-AF65-F5344CB8AC3E}">
        <p14:creationId xmlns:p14="http://schemas.microsoft.com/office/powerpoint/2010/main" val="79126613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9.xml"/><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7.bin"/><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12.xml"/><Relationship Id="rId7" Type="http://schemas.openxmlformats.org/officeDocument/2006/relationships/image" Target="../media/image16.wmf"/><Relationship Id="rId12"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9.bin"/><Relationship Id="rId11" Type="http://schemas.openxmlformats.org/officeDocument/2006/relationships/image" Target="../media/image18.wmf"/><Relationship Id="rId5" Type="http://schemas.openxmlformats.org/officeDocument/2006/relationships/image" Target="../media/image5.png"/><Relationship Id="rId10" Type="http://schemas.openxmlformats.org/officeDocument/2006/relationships/oleObject" Target="../embeddings/oleObject11.bin"/><Relationship Id="rId4" Type="http://schemas.openxmlformats.org/officeDocument/2006/relationships/image" Target="../media/image19.png"/><Relationship Id="rId9" Type="http://schemas.openxmlformats.org/officeDocument/2006/relationships/image" Target="../media/image17.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25.wmf"/><Relationship Id="rId3" Type="http://schemas.openxmlformats.org/officeDocument/2006/relationships/notesSlide" Target="../notesSlides/notesSlide13.xml"/><Relationship Id="rId7" Type="http://schemas.openxmlformats.org/officeDocument/2006/relationships/image" Target="../media/image22.wmf"/><Relationship Id="rId12"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3.bin"/><Relationship Id="rId11" Type="http://schemas.openxmlformats.org/officeDocument/2006/relationships/image" Target="../media/image24.wmf"/><Relationship Id="rId5" Type="http://schemas.openxmlformats.org/officeDocument/2006/relationships/image" Target="../media/image21.wmf"/><Relationship Id="rId10" Type="http://schemas.openxmlformats.org/officeDocument/2006/relationships/oleObject" Target="../embeddings/oleObject15.bin"/><Relationship Id="rId4" Type="http://schemas.openxmlformats.org/officeDocument/2006/relationships/oleObject" Target="../embeddings/oleObject12.bin"/><Relationship Id="rId9" Type="http://schemas.openxmlformats.org/officeDocument/2006/relationships/image" Target="../media/image23.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ece.ucsb.edu/courses/ECE162/162B_W11DenBaars/default.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6.w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image" Target="../media/image6.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7.xml"/><Relationship Id="rId7"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8.wmf"/><Relationship Id="rId10" Type="http://schemas.openxmlformats.org/officeDocument/2006/relationships/image" Target="../media/image11.png"/><Relationship Id="rId4" Type="http://schemas.openxmlformats.org/officeDocument/2006/relationships/oleObject" Target="../embeddings/oleObject2.bin"/><Relationship Id="rId9"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12.w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ECE 162B</a:t>
            </a:r>
            <a:br>
              <a:rPr lang="en-US" dirty="0" smtClean="0"/>
            </a:br>
            <a:r>
              <a:rPr lang="en-US" dirty="0" smtClean="0"/>
              <a:t>Lecture 2</a:t>
            </a:r>
            <a:endParaRPr lang="en-US" dirty="0"/>
          </a:p>
        </p:txBody>
      </p:sp>
      <p:sp>
        <p:nvSpPr>
          <p:cNvPr id="3" name="Subtitle 2"/>
          <p:cNvSpPr>
            <a:spLocks noGrp="1"/>
          </p:cNvSpPr>
          <p:nvPr>
            <p:ph type="subTitle" idx="1"/>
          </p:nvPr>
        </p:nvSpPr>
        <p:spPr/>
        <p:txBody>
          <a:bodyPr/>
          <a:lstStyle/>
          <a:p>
            <a:r>
              <a:rPr lang="en-US" dirty="0" smtClean="0"/>
              <a:t>Crystal Bonding 1</a:t>
            </a:r>
            <a:endParaRPr lang="en-US" dirty="0"/>
          </a:p>
        </p:txBody>
      </p:sp>
    </p:spTree>
    <p:extLst>
      <p:ext uri="{BB962C8B-B14F-4D97-AF65-F5344CB8AC3E}">
        <p14:creationId xmlns:p14="http://schemas.microsoft.com/office/powerpoint/2010/main" val="4124751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019800" y="1014258"/>
            <a:ext cx="2795738" cy="2184461"/>
            <a:chOff x="5181600" y="3124200"/>
            <a:chExt cx="3727651" cy="3048000"/>
          </a:xfrm>
        </p:grpSpPr>
        <p:grpSp>
          <p:nvGrpSpPr>
            <p:cNvPr id="10" name="Group 7"/>
            <p:cNvGrpSpPr/>
            <p:nvPr/>
          </p:nvGrpSpPr>
          <p:grpSpPr>
            <a:xfrm>
              <a:off x="5181600" y="3124200"/>
              <a:ext cx="3727651" cy="3048000"/>
              <a:chOff x="3124200" y="3200400"/>
              <a:chExt cx="2737051" cy="2853356"/>
            </a:xfrm>
          </p:grpSpPr>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3200400"/>
                <a:ext cx="2737051" cy="285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4492725" y="5562600"/>
                <a:ext cx="1368526" cy="491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8554392" y="5047795"/>
              <a:ext cx="28725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r</a:t>
              </a:r>
              <a:endParaRPr lang="en-US" b="1" dirty="0">
                <a:latin typeface="Times New Roman" pitchFamily="18" charset="0"/>
                <a:cs typeface="Times New Roman" pitchFamily="18" charset="0"/>
              </a:endParaRPr>
            </a:p>
          </p:txBody>
        </p:sp>
      </p:grpSp>
      <p:sp>
        <p:nvSpPr>
          <p:cNvPr id="2" name="Title 1"/>
          <p:cNvSpPr>
            <a:spLocks noGrp="1"/>
          </p:cNvSpPr>
          <p:nvPr>
            <p:ph type="title"/>
          </p:nvPr>
        </p:nvSpPr>
        <p:spPr/>
        <p:txBody>
          <a:bodyPr>
            <a:normAutofit fontScale="90000"/>
          </a:bodyPr>
          <a:lstStyle/>
          <a:p>
            <a:r>
              <a:rPr lang="en-US" dirty="0" smtClean="0"/>
              <a:t>Minimum Energy</a:t>
            </a:r>
            <a:endParaRPr lang="en-US" dirty="0"/>
          </a:p>
        </p:txBody>
      </p:sp>
      <p:sp>
        <p:nvSpPr>
          <p:cNvPr id="3" name="Content Placeholder 2"/>
          <p:cNvSpPr>
            <a:spLocks noGrp="1"/>
          </p:cNvSpPr>
          <p:nvPr>
            <p:ph idx="1"/>
          </p:nvPr>
        </p:nvSpPr>
        <p:spPr>
          <a:xfrm>
            <a:off x="152399" y="990600"/>
            <a:ext cx="5562601" cy="4953000"/>
          </a:xfrm>
        </p:spPr>
        <p:txBody>
          <a:bodyPr>
            <a:normAutofit/>
          </a:bodyPr>
          <a:lstStyle/>
          <a:p>
            <a:r>
              <a:rPr lang="en-US" sz="2400" dirty="0" smtClean="0"/>
              <a:t>We can obtain an expression for the minimum energy (</a:t>
            </a:r>
            <a:r>
              <a:rPr lang="en-US" sz="2400" dirty="0" err="1" smtClean="0"/>
              <a:t>E</a:t>
            </a:r>
            <a:r>
              <a:rPr lang="en-US" sz="2400" baseline="-25000" dirty="0" err="1" smtClean="0"/>
              <a:t>c</a:t>
            </a:r>
            <a:r>
              <a:rPr lang="en-US" sz="2400" dirty="0" smtClean="0"/>
              <a:t>) by approximating the curve E(r) by:</a:t>
            </a:r>
            <a:endParaRPr lang="en-US" sz="2400" dirty="0"/>
          </a:p>
          <a:p>
            <a:endParaRPr lang="en-US" sz="2400" dirty="0" smtClean="0"/>
          </a:p>
          <a:p>
            <a:endParaRPr lang="en-US" sz="2400" dirty="0" smtClean="0"/>
          </a:p>
          <a:p>
            <a:r>
              <a:rPr lang="en-US" sz="2400" dirty="0" smtClean="0"/>
              <a:t>Differentiate with respect to r and set equal to 0</a:t>
            </a:r>
          </a:p>
          <a:p>
            <a:endParaRPr lang="en-US" sz="2400" dirty="0" smtClean="0"/>
          </a:p>
          <a:p>
            <a:r>
              <a:rPr lang="en-US" sz="2400" dirty="0" smtClean="0"/>
              <a:t>We can obtain the following expression (see class notes for derivation):</a:t>
            </a:r>
          </a:p>
          <a:p>
            <a:pPr marL="0" indent="0">
              <a:buNone/>
            </a:pPr>
            <a:endParaRPr lang="en-US" sz="2400" i="1" dirty="0" smtClean="0"/>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10</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806305972"/>
              </p:ext>
            </p:extLst>
          </p:nvPr>
        </p:nvGraphicFramePr>
        <p:xfrm>
          <a:off x="2971800" y="2057400"/>
          <a:ext cx="1635125" cy="792162"/>
        </p:xfrm>
        <a:graphic>
          <a:graphicData uri="http://schemas.openxmlformats.org/presentationml/2006/ole">
            <mc:AlternateContent xmlns:mc="http://schemas.openxmlformats.org/markup-compatibility/2006">
              <mc:Choice xmlns:v="urn:schemas-microsoft-com:vml" Requires="v">
                <p:oleObj spid="_x0000_s31804" name="Equation" r:id="rId5" imgW="965160" imgH="393480" progId="Equation.3">
                  <p:embed/>
                </p:oleObj>
              </mc:Choice>
              <mc:Fallback>
                <p:oleObj name="Equation" r:id="rId5" imgW="965160" imgH="393480" progId="Equation.3">
                  <p:embed/>
                  <p:pic>
                    <p:nvPicPr>
                      <p:cNvPr id="0" name="Picture 2"/>
                      <p:cNvPicPr>
                        <a:picLocks noChangeAspect="1" noChangeArrowheads="1"/>
                      </p:cNvPicPr>
                      <p:nvPr/>
                    </p:nvPicPr>
                    <p:blipFill>
                      <a:blip r:embed="rId6"/>
                      <a:srcRect/>
                      <a:stretch>
                        <a:fillRect/>
                      </a:stretch>
                    </p:blipFill>
                    <p:spPr bwMode="auto">
                      <a:xfrm>
                        <a:off x="2971800" y="2057400"/>
                        <a:ext cx="1635125" cy="792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27876906"/>
              </p:ext>
            </p:extLst>
          </p:nvPr>
        </p:nvGraphicFramePr>
        <p:xfrm>
          <a:off x="2071687" y="5181600"/>
          <a:ext cx="2043113" cy="919163"/>
        </p:xfrm>
        <a:graphic>
          <a:graphicData uri="http://schemas.openxmlformats.org/presentationml/2006/ole">
            <mc:AlternateContent xmlns:mc="http://schemas.openxmlformats.org/markup-compatibility/2006">
              <mc:Choice xmlns:v="urn:schemas-microsoft-com:vml" Requires="v">
                <p:oleObj spid="_x0000_s31805" name="Equation" r:id="rId7" imgW="1206360" imgH="457200" progId="Equation.3">
                  <p:embed/>
                </p:oleObj>
              </mc:Choice>
              <mc:Fallback>
                <p:oleObj name="Equation" r:id="rId7" imgW="1206360" imgH="457200" progId="Equation.3">
                  <p:embed/>
                  <p:pic>
                    <p:nvPicPr>
                      <p:cNvPr id="0" name="Object 6"/>
                      <p:cNvPicPr>
                        <a:picLocks noChangeAspect="1" noChangeArrowheads="1"/>
                      </p:cNvPicPr>
                      <p:nvPr/>
                    </p:nvPicPr>
                    <p:blipFill>
                      <a:blip r:embed="rId8"/>
                      <a:srcRect/>
                      <a:stretch>
                        <a:fillRect/>
                      </a:stretch>
                    </p:blipFill>
                    <p:spPr bwMode="auto">
                      <a:xfrm>
                        <a:off x="2071687" y="5181600"/>
                        <a:ext cx="2043113"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6" name="Straight Arrow Connector 15"/>
          <p:cNvCxnSpPr/>
          <p:nvPr/>
        </p:nvCxnSpPr>
        <p:spPr>
          <a:xfrm flipV="1">
            <a:off x="2783646" y="2694833"/>
            <a:ext cx="914400" cy="142414"/>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893607" y="2694833"/>
            <a:ext cx="1101071" cy="369332"/>
          </a:xfrm>
          <a:prstGeom prst="rect">
            <a:avLst/>
          </a:prstGeom>
          <a:noFill/>
        </p:spPr>
        <p:txBody>
          <a:bodyPr wrap="none" rtlCol="0">
            <a:spAutoFit/>
          </a:bodyPr>
          <a:lstStyle/>
          <a:p>
            <a:r>
              <a:rPr lang="en-US" dirty="0" smtClean="0"/>
              <a:t>attraction</a:t>
            </a:r>
            <a:endParaRPr lang="en-US" dirty="0"/>
          </a:p>
        </p:txBody>
      </p:sp>
      <p:sp>
        <p:nvSpPr>
          <p:cNvPr id="18" name="TextBox 17"/>
          <p:cNvSpPr txBox="1"/>
          <p:nvPr/>
        </p:nvSpPr>
        <p:spPr>
          <a:xfrm>
            <a:off x="1723548" y="2652580"/>
            <a:ext cx="1060098" cy="369332"/>
          </a:xfrm>
          <a:prstGeom prst="rect">
            <a:avLst/>
          </a:prstGeom>
          <a:noFill/>
        </p:spPr>
        <p:txBody>
          <a:bodyPr wrap="none" rtlCol="0">
            <a:spAutoFit/>
          </a:bodyPr>
          <a:lstStyle/>
          <a:p>
            <a:r>
              <a:rPr lang="en-US" dirty="0" smtClean="0"/>
              <a:t>repulsion</a:t>
            </a:r>
            <a:endParaRPr lang="en-US" dirty="0"/>
          </a:p>
        </p:txBody>
      </p:sp>
      <p:cxnSp>
        <p:nvCxnSpPr>
          <p:cNvPr id="19" name="Straight Arrow Connector 18"/>
          <p:cNvCxnSpPr/>
          <p:nvPr/>
        </p:nvCxnSpPr>
        <p:spPr>
          <a:xfrm flipH="1" flipV="1">
            <a:off x="4538524" y="2632963"/>
            <a:ext cx="605926" cy="107133"/>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724400" y="5105400"/>
            <a:ext cx="2401603" cy="923330"/>
          </a:xfrm>
          <a:prstGeom prst="rect">
            <a:avLst/>
          </a:prstGeom>
          <a:noFill/>
          <a:ln>
            <a:solidFill>
              <a:schemeClr val="tx1"/>
            </a:solidFill>
          </a:ln>
        </p:spPr>
        <p:txBody>
          <a:bodyPr wrap="square" rtlCol="0">
            <a:spAutoFit/>
          </a:bodyPr>
          <a:lstStyle/>
          <a:p>
            <a:r>
              <a:rPr lang="en-US" dirty="0" smtClean="0"/>
              <a:t>For a stable bond, E(r</a:t>
            </a:r>
            <a:r>
              <a:rPr lang="en-US" baseline="-25000" dirty="0" smtClean="0"/>
              <a:t>0</a:t>
            </a:r>
            <a:r>
              <a:rPr lang="en-US" dirty="0" smtClean="0"/>
              <a:t>) must be negative </a:t>
            </a:r>
            <a:r>
              <a:rPr lang="en-US" dirty="0" smtClean="0">
                <a:sym typeface="Symbol"/>
              </a:rPr>
              <a:t> m&lt;n</a:t>
            </a:r>
          </a:p>
        </p:txBody>
      </p:sp>
    </p:spTree>
    <p:extLst>
      <p:ext uri="{BB962C8B-B14F-4D97-AF65-F5344CB8AC3E}">
        <p14:creationId xmlns:p14="http://schemas.microsoft.com/office/powerpoint/2010/main" val="9052373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Bond Types</a:t>
            </a:r>
            <a:endParaRPr lang="en-US" dirty="0"/>
          </a:p>
        </p:txBody>
      </p:sp>
      <p:sp>
        <p:nvSpPr>
          <p:cNvPr id="3" name="Content Placeholder 2"/>
          <p:cNvSpPr>
            <a:spLocks noGrp="1"/>
          </p:cNvSpPr>
          <p:nvPr>
            <p:ph idx="1"/>
          </p:nvPr>
        </p:nvSpPr>
        <p:spPr>
          <a:xfrm>
            <a:off x="152399" y="990600"/>
            <a:ext cx="5562601" cy="4953000"/>
          </a:xfrm>
        </p:spPr>
        <p:txBody>
          <a:bodyPr>
            <a:normAutofit/>
          </a:bodyPr>
          <a:lstStyle/>
          <a:p>
            <a:r>
              <a:rPr lang="en-US" sz="2400" dirty="0" smtClean="0"/>
              <a:t>Ionic bonds - NaCl</a:t>
            </a:r>
          </a:p>
          <a:p>
            <a:r>
              <a:rPr lang="en-US" sz="2400" dirty="0" smtClean="0"/>
              <a:t>Metallic bonds – Cu, Zn</a:t>
            </a:r>
          </a:p>
          <a:p>
            <a:r>
              <a:rPr lang="en-US" sz="2400" dirty="0" smtClean="0"/>
              <a:t>Covalent bonds – C, Si, </a:t>
            </a:r>
            <a:r>
              <a:rPr lang="en-US" sz="2400" dirty="0" err="1" smtClean="0"/>
              <a:t>Ge</a:t>
            </a:r>
            <a:r>
              <a:rPr lang="en-US" sz="2400" dirty="0" smtClean="0"/>
              <a:t>, </a:t>
            </a:r>
            <a:r>
              <a:rPr lang="en-US" sz="2400" dirty="0" err="1" smtClean="0"/>
              <a:t>GaAs</a:t>
            </a:r>
            <a:endParaRPr lang="en-US" sz="2400" dirty="0" smtClean="0"/>
          </a:p>
          <a:p>
            <a:r>
              <a:rPr lang="en-US" sz="2400" dirty="0" smtClean="0"/>
              <a:t>Van der Waals bond – Ne, </a:t>
            </a:r>
            <a:r>
              <a:rPr lang="en-US" sz="2400" dirty="0" err="1" smtClean="0"/>
              <a:t>Ar</a:t>
            </a:r>
            <a:endParaRPr lang="en-US" sz="2400" dirty="0" smtClean="0"/>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11</a:t>
            </a:fld>
            <a:endParaRPr lang="en-US"/>
          </a:p>
        </p:txBody>
      </p:sp>
    </p:spTree>
    <p:extLst>
      <p:ext uri="{BB962C8B-B14F-4D97-AF65-F5344CB8AC3E}">
        <p14:creationId xmlns:p14="http://schemas.microsoft.com/office/powerpoint/2010/main" val="3510948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Ionic Bonds</a:t>
            </a:r>
            <a:endParaRPr lang="en-US" dirty="0"/>
          </a:p>
        </p:txBody>
      </p:sp>
      <p:sp>
        <p:nvSpPr>
          <p:cNvPr id="3" name="Content Placeholder 2"/>
          <p:cNvSpPr>
            <a:spLocks noGrp="1"/>
          </p:cNvSpPr>
          <p:nvPr>
            <p:ph idx="1"/>
          </p:nvPr>
        </p:nvSpPr>
        <p:spPr>
          <a:xfrm>
            <a:off x="152399" y="838200"/>
            <a:ext cx="4928591" cy="5334000"/>
          </a:xfrm>
        </p:spPr>
        <p:txBody>
          <a:bodyPr>
            <a:normAutofit fontScale="92500" lnSpcReduction="10000"/>
          </a:bodyPr>
          <a:lstStyle/>
          <a:p>
            <a:r>
              <a:rPr lang="en-US" sz="2600" dirty="0" smtClean="0"/>
              <a:t>Electrons are exchanged, non-metal and metal ion</a:t>
            </a:r>
          </a:p>
          <a:p>
            <a:endParaRPr lang="en-US" sz="2400" dirty="0" smtClean="0"/>
          </a:p>
          <a:p>
            <a:r>
              <a:rPr lang="en-US" sz="2600" dirty="0" smtClean="0"/>
              <a:t>NaCl is the simplest example</a:t>
            </a:r>
          </a:p>
          <a:p>
            <a:pPr lvl="1"/>
            <a:r>
              <a:rPr lang="en-US" sz="1800" dirty="0" smtClean="0"/>
              <a:t>Na</a:t>
            </a:r>
            <a:r>
              <a:rPr lang="en-US" sz="1800" baseline="30000" dirty="0" smtClean="0"/>
              <a:t>+</a:t>
            </a:r>
            <a:r>
              <a:rPr lang="en-US" sz="1800" dirty="0" smtClean="0"/>
              <a:t> - positive ion</a:t>
            </a:r>
          </a:p>
          <a:p>
            <a:pPr lvl="1"/>
            <a:r>
              <a:rPr lang="en-US" sz="1800" dirty="0" smtClean="0"/>
              <a:t>Cl</a:t>
            </a:r>
            <a:r>
              <a:rPr lang="en-US" sz="1800" baseline="30000" dirty="0" smtClean="0"/>
              <a:t>-</a:t>
            </a:r>
            <a:r>
              <a:rPr lang="en-US" sz="1800" dirty="0" smtClean="0"/>
              <a:t> - negative ion</a:t>
            </a:r>
          </a:p>
          <a:p>
            <a:pPr lvl="1"/>
            <a:r>
              <a:rPr lang="en-US" sz="1800" dirty="0" smtClean="0"/>
              <a:t>Simple cubic</a:t>
            </a:r>
          </a:p>
          <a:p>
            <a:endParaRPr lang="en-US" sz="2600" dirty="0" smtClean="0"/>
          </a:p>
          <a:p>
            <a:r>
              <a:rPr lang="en-US" sz="2600" dirty="0" smtClean="0"/>
              <a:t>How much energy would it take to pull this crystal apart (what is the cohesive energy, </a:t>
            </a:r>
            <a:r>
              <a:rPr lang="en-US" sz="2600" dirty="0" err="1" smtClean="0"/>
              <a:t>E</a:t>
            </a:r>
            <a:r>
              <a:rPr lang="en-US" sz="2600" baseline="-25000" dirty="0" err="1" smtClean="0"/>
              <a:t>c</a:t>
            </a:r>
            <a:r>
              <a:rPr lang="en-US" sz="2600" dirty="0" smtClean="0"/>
              <a:t>)?</a:t>
            </a:r>
          </a:p>
          <a:p>
            <a:endParaRPr lang="en-US" sz="2600" dirty="0" smtClean="0"/>
          </a:p>
          <a:p>
            <a:r>
              <a:rPr lang="en-US" sz="2600" dirty="0" smtClean="0"/>
              <a:t>Binding energy mainly due to electrostatic forces, so we can sum the energy from these forces</a:t>
            </a:r>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12</a:t>
            </a:fld>
            <a:endParaRPr lang="en-US"/>
          </a:p>
        </p:txBody>
      </p:sp>
      <p:grpSp>
        <p:nvGrpSpPr>
          <p:cNvPr id="19" name="Group 18"/>
          <p:cNvGrpSpPr/>
          <p:nvPr/>
        </p:nvGrpSpPr>
        <p:grpSpPr>
          <a:xfrm>
            <a:off x="4991986" y="889561"/>
            <a:ext cx="4075814" cy="2996639"/>
            <a:chOff x="4876800" y="812326"/>
            <a:chExt cx="4075814" cy="2996639"/>
          </a:xfrm>
        </p:grpSpPr>
        <p:pic>
          <p:nvPicPr>
            <p:cNvPr id="7"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097"/>
            <a:stretch/>
          </p:blipFill>
          <p:spPr bwMode="auto">
            <a:xfrm>
              <a:off x="5956427" y="812326"/>
              <a:ext cx="2996187" cy="283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a:xfrm>
              <a:off x="5397332" y="2667000"/>
              <a:ext cx="685800" cy="2286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965804" y="2411968"/>
              <a:ext cx="407484" cy="369332"/>
            </a:xfrm>
            <a:prstGeom prst="rect">
              <a:avLst/>
            </a:prstGeom>
            <a:noFill/>
          </p:spPr>
          <p:txBody>
            <a:bodyPr wrap="none" rtlCol="0">
              <a:spAutoFit/>
            </a:bodyPr>
            <a:lstStyle/>
            <a:p>
              <a:r>
                <a:rPr lang="en-US" dirty="0" smtClean="0"/>
                <a:t>Cl</a:t>
              </a:r>
              <a:r>
                <a:rPr lang="en-US" baseline="30000" dirty="0" smtClean="0"/>
                <a:t>-</a:t>
              </a:r>
              <a:endParaRPr lang="en-US" baseline="30000" dirty="0"/>
            </a:p>
          </p:txBody>
        </p:sp>
        <p:sp>
          <p:nvSpPr>
            <p:cNvPr id="12" name="TextBox 11"/>
            <p:cNvSpPr txBox="1"/>
            <p:nvPr/>
          </p:nvSpPr>
          <p:spPr>
            <a:xfrm>
              <a:off x="4876800" y="1699955"/>
              <a:ext cx="521297" cy="369332"/>
            </a:xfrm>
            <a:prstGeom prst="rect">
              <a:avLst/>
            </a:prstGeom>
            <a:noFill/>
          </p:spPr>
          <p:txBody>
            <a:bodyPr wrap="none" rtlCol="0">
              <a:spAutoFit/>
            </a:bodyPr>
            <a:lstStyle/>
            <a:p>
              <a:r>
                <a:rPr lang="en-US" dirty="0" smtClean="0"/>
                <a:t>Na</a:t>
              </a:r>
              <a:r>
                <a:rPr lang="en-US" baseline="30000" dirty="0"/>
                <a:t>+</a:t>
              </a:r>
            </a:p>
          </p:txBody>
        </p:sp>
        <p:cxnSp>
          <p:nvCxnSpPr>
            <p:cNvPr id="13" name="Straight Arrow Connector 12"/>
            <p:cNvCxnSpPr/>
            <p:nvPr/>
          </p:nvCxnSpPr>
          <p:spPr>
            <a:xfrm>
              <a:off x="5329510" y="1937266"/>
              <a:ext cx="821443" cy="26404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350179" y="3429001"/>
              <a:ext cx="790353" cy="217966"/>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49664" y="3439633"/>
              <a:ext cx="295274" cy="369332"/>
            </a:xfrm>
            <a:prstGeom prst="rect">
              <a:avLst/>
            </a:prstGeom>
            <a:noFill/>
          </p:spPr>
          <p:txBody>
            <a:bodyPr wrap="none" rtlCol="0">
              <a:spAutoFit/>
            </a:bodyPr>
            <a:lstStyle/>
            <a:p>
              <a:r>
                <a:rPr lang="en-US" dirty="0" smtClean="0"/>
                <a:t>a</a:t>
              </a:r>
              <a:endParaRPr lang="en-US" baseline="30000" dirty="0"/>
            </a:p>
          </p:txBody>
        </p:sp>
      </p:grpSp>
    </p:spTree>
    <p:extLst>
      <p:ext uri="{BB962C8B-B14F-4D97-AF65-F5344CB8AC3E}">
        <p14:creationId xmlns:p14="http://schemas.microsoft.com/office/powerpoint/2010/main" val="1414957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Ionic Bonds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399" y="990600"/>
                <a:ext cx="4928591" cy="4953000"/>
              </a:xfrm>
            </p:spPr>
            <p:txBody>
              <a:bodyPr>
                <a:normAutofit/>
              </a:bodyPr>
              <a:lstStyle/>
              <a:p>
                <a:r>
                  <a:rPr lang="en-US" sz="2400" dirty="0" smtClean="0"/>
                  <a:t>Examine the neighbors of an arbitrary Na ion:</a:t>
                </a:r>
              </a:p>
              <a:p>
                <a:r>
                  <a:rPr lang="en-US" sz="2400" dirty="0" smtClean="0"/>
                  <a:t>6 Cl ions at a distance </a:t>
                </a:r>
                <a:r>
                  <a:rPr lang="en-US" sz="2400" i="1" dirty="0" smtClean="0"/>
                  <a:t>a</a:t>
                </a:r>
                <a:r>
                  <a:rPr lang="en-US" sz="2400" dirty="0" smtClean="0"/>
                  <a:t> give</a:t>
                </a:r>
              </a:p>
              <a:p>
                <a:endParaRPr lang="en-US" sz="2400" dirty="0"/>
              </a:p>
              <a:p>
                <a:endParaRPr lang="en-US" sz="2400" dirty="0" smtClean="0"/>
              </a:p>
              <a:p>
                <a:r>
                  <a:rPr lang="en-US" sz="2400" dirty="0" smtClean="0"/>
                  <a:t>12 Na ions at a distance </a:t>
                </a:r>
                <a14:m>
                  <m:oMath xmlns:m="http://schemas.openxmlformats.org/officeDocument/2006/math">
                    <m:r>
                      <a:rPr lang="en-US" sz="2400" b="0" i="1" smtClean="0">
                        <a:latin typeface="Cambria Math"/>
                      </a:rPr>
                      <m:t>𝑎</m:t>
                    </m:r>
                    <m:rad>
                      <m:radPr>
                        <m:degHide m:val="on"/>
                        <m:ctrlPr>
                          <a:rPr lang="en-US" sz="2400" b="0" i="1" smtClean="0">
                            <a:latin typeface="Cambria Math"/>
                          </a:rPr>
                        </m:ctrlPr>
                      </m:radPr>
                      <m:deg/>
                      <m:e>
                        <m:r>
                          <a:rPr lang="en-US" sz="2400" b="0" i="1" smtClean="0">
                            <a:latin typeface="Cambria Math"/>
                          </a:rPr>
                          <m:t>2</m:t>
                        </m:r>
                      </m:e>
                    </m:rad>
                    <m:r>
                      <a:rPr lang="en-US" sz="2400" b="0" i="1" smtClean="0">
                        <a:latin typeface="Cambria Math"/>
                      </a:rPr>
                      <m:t> </m:t>
                    </m:r>
                  </m:oMath>
                </a14:m>
                <a:r>
                  <a:rPr lang="en-US" sz="2400" dirty="0" smtClean="0">
                    <a:latin typeface="+mj-lt"/>
                  </a:rPr>
                  <a:t>give</a:t>
                </a:r>
              </a:p>
              <a:p>
                <a:endParaRPr lang="en-US" sz="2400" dirty="0">
                  <a:latin typeface="+mj-lt"/>
                </a:endParaRPr>
              </a:p>
              <a:p>
                <a:endParaRPr lang="en-US" sz="2400" dirty="0" smtClean="0">
                  <a:latin typeface="+mj-lt"/>
                </a:endParaRPr>
              </a:p>
              <a:p>
                <a:r>
                  <a:rPr lang="en-US" sz="2400" dirty="0" smtClean="0"/>
                  <a:t>8 Cl ions at a distance </a:t>
                </a:r>
                <a14:m>
                  <m:oMath xmlns:m="http://schemas.openxmlformats.org/officeDocument/2006/math">
                    <m:r>
                      <a:rPr lang="en-US" sz="2400" i="1">
                        <a:latin typeface="Cambria Math"/>
                      </a:rPr>
                      <m:t>𝑎</m:t>
                    </m:r>
                    <m:rad>
                      <m:radPr>
                        <m:degHide m:val="on"/>
                        <m:ctrlPr>
                          <a:rPr lang="en-US" sz="2400" i="1">
                            <a:latin typeface="Cambria Math"/>
                          </a:rPr>
                        </m:ctrlPr>
                      </m:radPr>
                      <m:deg/>
                      <m:e>
                        <m:r>
                          <a:rPr lang="en-US" sz="2400" b="0" i="1" smtClean="0">
                            <a:latin typeface="Cambria Math"/>
                          </a:rPr>
                          <m:t>3</m:t>
                        </m:r>
                      </m:e>
                    </m:rad>
                  </m:oMath>
                </a14:m>
                <a:r>
                  <a:rPr lang="en-US" sz="2400" dirty="0" smtClean="0"/>
                  <a:t> give</a:t>
                </a:r>
                <a:endParaRPr lang="en-US" sz="2400" dirty="0"/>
              </a:p>
              <a:p>
                <a:endParaRPr lang="en-US" sz="2400" dirty="0" smtClean="0"/>
              </a:p>
              <a:p>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399" y="990600"/>
                <a:ext cx="4928591" cy="4953000"/>
              </a:xfrm>
              <a:blipFill rotWithShape="1">
                <a:blip r:embed="rId4"/>
                <a:stretch>
                  <a:fillRect l="-1609" t="-985"/>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13</a:t>
            </a:fld>
            <a:endParaRPr lang="en-US"/>
          </a:p>
        </p:txBody>
      </p:sp>
      <p:grpSp>
        <p:nvGrpSpPr>
          <p:cNvPr id="19" name="Group 18"/>
          <p:cNvGrpSpPr/>
          <p:nvPr/>
        </p:nvGrpSpPr>
        <p:grpSpPr>
          <a:xfrm>
            <a:off x="4991986" y="889561"/>
            <a:ext cx="4075814" cy="2996639"/>
            <a:chOff x="4876800" y="812326"/>
            <a:chExt cx="4075814" cy="2996639"/>
          </a:xfrm>
        </p:grpSpPr>
        <p:pic>
          <p:nvPicPr>
            <p:cNvPr id="7"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097"/>
            <a:stretch/>
          </p:blipFill>
          <p:spPr bwMode="auto">
            <a:xfrm>
              <a:off x="5956427" y="812326"/>
              <a:ext cx="2996187" cy="283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a:xfrm>
              <a:off x="5397332" y="2667000"/>
              <a:ext cx="685800" cy="2286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965804" y="2411968"/>
              <a:ext cx="407484" cy="369332"/>
            </a:xfrm>
            <a:prstGeom prst="rect">
              <a:avLst/>
            </a:prstGeom>
            <a:noFill/>
          </p:spPr>
          <p:txBody>
            <a:bodyPr wrap="none" rtlCol="0">
              <a:spAutoFit/>
            </a:bodyPr>
            <a:lstStyle/>
            <a:p>
              <a:r>
                <a:rPr lang="en-US" dirty="0" smtClean="0"/>
                <a:t>Cl</a:t>
              </a:r>
              <a:r>
                <a:rPr lang="en-US" baseline="30000" dirty="0" smtClean="0"/>
                <a:t>-</a:t>
              </a:r>
              <a:endParaRPr lang="en-US" baseline="30000" dirty="0"/>
            </a:p>
          </p:txBody>
        </p:sp>
        <p:sp>
          <p:nvSpPr>
            <p:cNvPr id="12" name="TextBox 11"/>
            <p:cNvSpPr txBox="1"/>
            <p:nvPr/>
          </p:nvSpPr>
          <p:spPr>
            <a:xfrm>
              <a:off x="4876800" y="1699955"/>
              <a:ext cx="521297" cy="369332"/>
            </a:xfrm>
            <a:prstGeom prst="rect">
              <a:avLst/>
            </a:prstGeom>
            <a:noFill/>
          </p:spPr>
          <p:txBody>
            <a:bodyPr wrap="none" rtlCol="0">
              <a:spAutoFit/>
            </a:bodyPr>
            <a:lstStyle/>
            <a:p>
              <a:r>
                <a:rPr lang="en-US" dirty="0" smtClean="0"/>
                <a:t>Na</a:t>
              </a:r>
              <a:r>
                <a:rPr lang="en-US" baseline="30000" dirty="0"/>
                <a:t>+</a:t>
              </a:r>
            </a:p>
          </p:txBody>
        </p:sp>
        <p:cxnSp>
          <p:nvCxnSpPr>
            <p:cNvPr id="13" name="Straight Arrow Connector 12"/>
            <p:cNvCxnSpPr/>
            <p:nvPr/>
          </p:nvCxnSpPr>
          <p:spPr>
            <a:xfrm>
              <a:off x="5329510" y="1937266"/>
              <a:ext cx="821443" cy="26404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350179" y="3429001"/>
              <a:ext cx="790353" cy="217966"/>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49664" y="3439633"/>
              <a:ext cx="295274" cy="369332"/>
            </a:xfrm>
            <a:prstGeom prst="rect">
              <a:avLst/>
            </a:prstGeom>
            <a:noFill/>
          </p:spPr>
          <p:txBody>
            <a:bodyPr wrap="none" rtlCol="0">
              <a:spAutoFit/>
            </a:bodyPr>
            <a:lstStyle/>
            <a:p>
              <a:r>
                <a:rPr lang="en-US" dirty="0" smtClean="0"/>
                <a:t>a</a:t>
              </a:r>
              <a:endParaRPr lang="en-US" baseline="30000" dirty="0"/>
            </a:p>
          </p:txBody>
        </p:sp>
      </p:grpSp>
      <p:graphicFrame>
        <p:nvGraphicFramePr>
          <p:cNvPr id="8" name="Object 7"/>
          <p:cNvGraphicFramePr>
            <a:graphicFrameLocks noChangeAspect="1"/>
          </p:cNvGraphicFramePr>
          <p:nvPr>
            <p:extLst>
              <p:ext uri="{D42A27DB-BD31-4B8C-83A1-F6EECF244321}">
                <p14:modId xmlns:p14="http://schemas.microsoft.com/office/powerpoint/2010/main" val="783300208"/>
              </p:ext>
            </p:extLst>
          </p:nvPr>
        </p:nvGraphicFramePr>
        <p:xfrm>
          <a:off x="763588" y="2214288"/>
          <a:ext cx="1503363" cy="919162"/>
        </p:xfrm>
        <a:graphic>
          <a:graphicData uri="http://schemas.openxmlformats.org/presentationml/2006/ole">
            <mc:AlternateContent xmlns:mc="http://schemas.openxmlformats.org/markup-compatibility/2006">
              <mc:Choice xmlns:v="urn:schemas-microsoft-com:vml" Requires="v">
                <p:oleObj spid="_x0000_s32854" name="Equation" r:id="rId6" imgW="888840" imgH="457200" progId="Equation.3">
                  <p:embed/>
                </p:oleObj>
              </mc:Choice>
              <mc:Fallback>
                <p:oleObj name="Equation" r:id="rId6" imgW="888840" imgH="457200" progId="Equation.3">
                  <p:embed/>
                  <p:pic>
                    <p:nvPicPr>
                      <p:cNvPr id="0" name="Object 7"/>
                      <p:cNvPicPr>
                        <a:picLocks noChangeAspect="1" noChangeArrowheads="1"/>
                      </p:cNvPicPr>
                      <p:nvPr/>
                    </p:nvPicPr>
                    <p:blipFill>
                      <a:blip r:embed="rId7"/>
                      <a:srcRect/>
                      <a:stretch>
                        <a:fillRect/>
                      </a:stretch>
                    </p:blipFill>
                    <p:spPr bwMode="auto">
                      <a:xfrm>
                        <a:off x="763588" y="2214288"/>
                        <a:ext cx="1503363"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052980707"/>
              </p:ext>
            </p:extLst>
          </p:nvPr>
        </p:nvGraphicFramePr>
        <p:xfrm>
          <a:off x="763588" y="3584575"/>
          <a:ext cx="1697037" cy="919163"/>
        </p:xfrm>
        <a:graphic>
          <a:graphicData uri="http://schemas.openxmlformats.org/presentationml/2006/ole">
            <mc:AlternateContent xmlns:mc="http://schemas.openxmlformats.org/markup-compatibility/2006">
              <mc:Choice xmlns:v="urn:schemas-microsoft-com:vml" Requires="v">
                <p:oleObj spid="_x0000_s32855" name="Equation" r:id="rId8" imgW="1002960" imgH="457200" progId="Equation.3">
                  <p:embed/>
                </p:oleObj>
              </mc:Choice>
              <mc:Fallback>
                <p:oleObj name="Equation" r:id="rId8" imgW="1002960" imgH="457200" progId="Equation.3">
                  <p:embed/>
                  <p:pic>
                    <p:nvPicPr>
                      <p:cNvPr id="0" name="Object 7"/>
                      <p:cNvPicPr>
                        <a:picLocks noChangeAspect="1" noChangeArrowheads="1"/>
                      </p:cNvPicPr>
                      <p:nvPr/>
                    </p:nvPicPr>
                    <p:blipFill>
                      <a:blip r:embed="rId9"/>
                      <a:srcRect/>
                      <a:stretch>
                        <a:fillRect/>
                      </a:stretch>
                    </p:blipFill>
                    <p:spPr bwMode="auto">
                      <a:xfrm>
                        <a:off x="763588" y="3584575"/>
                        <a:ext cx="1697037"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859082876"/>
              </p:ext>
            </p:extLst>
          </p:nvPr>
        </p:nvGraphicFramePr>
        <p:xfrm>
          <a:off x="763588" y="5029200"/>
          <a:ext cx="1847850" cy="919163"/>
        </p:xfrm>
        <a:graphic>
          <a:graphicData uri="http://schemas.openxmlformats.org/presentationml/2006/ole">
            <mc:AlternateContent xmlns:mc="http://schemas.openxmlformats.org/markup-compatibility/2006">
              <mc:Choice xmlns:v="urn:schemas-microsoft-com:vml" Requires="v">
                <p:oleObj spid="_x0000_s32856" name="Equation" r:id="rId10" imgW="1091880" imgH="457200" progId="Equation.3">
                  <p:embed/>
                </p:oleObj>
              </mc:Choice>
              <mc:Fallback>
                <p:oleObj name="Equation" r:id="rId10" imgW="1091880" imgH="457200" progId="Equation.3">
                  <p:embed/>
                  <p:pic>
                    <p:nvPicPr>
                      <p:cNvPr id="0" name="Object 10"/>
                      <p:cNvPicPr>
                        <a:picLocks noChangeAspect="1" noChangeArrowheads="1"/>
                      </p:cNvPicPr>
                      <p:nvPr/>
                    </p:nvPicPr>
                    <p:blipFill>
                      <a:blip r:embed="rId11"/>
                      <a:srcRect/>
                      <a:stretch>
                        <a:fillRect/>
                      </a:stretch>
                    </p:blipFill>
                    <p:spPr bwMode="auto">
                      <a:xfrm>
                        <a:off x="763588" y="5029200"/>
                        <a:ext cx="184785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2778" name="Picture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48199" y="3556740"/>
            <a:ext cx="2577487" cy="2666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15940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Ionic Bonds</a:t>
            </a:r>
            <a:endParaRPr lang="en-US" dirty="0"/>
          </a:p>
        </p:txBody>
      </p:sp>
      <p:sp>
        <p:nvSpPr>
          <p:cNvPr id="3" name="Content Placeholder 2"/>
          <p:cNvSpPr>
            <a:spLocks noGrp="1"/>
          </p:cNvSpPr>
          <p:nvPr>
            <p:ph idx="1"/>
          </p:nvPr>
        </p:nvSpPr>
        <p:spPr>
          <a:xfrm>
            <a:off x="152399" y="990600"/>
            <a:ext cx="4928591" cy="3810000"/>
          </a:xfrm>
        </p:spPr>
        <p:txBody>
          <a:bodyPr>
            <a:normAutofit/>
          </a:bodyPr>
          <a:lstStyle/>
          <a:p>
            <a:r>
              <a:rPr lang="en-US" sz="2400" dirty="0" smtClean="0"/>
              <a:t>The total energy becomes:</a:t>
            </a:r>
          </a:p>
          <a:p>
            <a:endParaRPr lang="en-US" sz="2400" dirty="0"/>
          </a:p>
          <a:p>
            <a:endParaRPr lang="en-US" sz="2400" dirty="0" smtClean="0"/>
          </a:p>
          <a:p>
            <a:endParaRPr lang="en-US" sz="2400" dirty="0"/>
          </a:p>
          <a:p>
            <a:endParaRPr lang="en-US" sz="2400" dirty="0" smtClean="0"/>
          </a:p>
          <a:p>
            <a:pPr marL="0" indent="0">
              <a:buNone/>
            </a:pPr>
            <a:endParaRPr lang="en-US" sz="2400" dirty="0" smtClean="0"/>
          </a:p>
          <a:p>
            <a:r>
              <a:rPr lang="en-US" sz="2400" dirty="0" smtClean="0"/>
              <a:t>Example: line of ions</a:t>
            </a:r>
            <a:endParaRPr lang="en-US" sz="2400" dirty="0"/>
          </a:p>
          <a:p>
            <a:endParaRPr lang="en-US" sz="2400" dirty="0" smtClean="0"/>
          </a:p>
          <a:p>
            <a:endParaRPr lang="en-US" sz="2400" dirty="0">
              <a:latin typeface="+mj-lt"/>
            </a:endParaRPr>
          </a:p>
          <a:p>
            <a:endParaRPr lang="en-US" sz="2400" dirty="0" smtClean="0"/>
          </a:p>
          <a:p>
            <a:endParaRPr lang="en-US" sz="2400" dirty="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14</a:t>
            </a:fld>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680836573"/>
              </p:ext>
            </p:extLst>
          </p:nvPr>
        </p:nvGraphicFramePr>
        <p:xfrm>
          <a:off x="749300" y="1570038"/>
          <a:ext cx="3176588" cy="919162"/>
        </p:xfrm>
        <a:graphic>
          <a:graphicData uri="http://schemas.openxmlformats.org/presentationml/2006/ole">
            <mc:AlternateContent xmlns:mc="http://schemas.openxmlformats.org/markup-compatibility/2006">
              <mc:Choice xmlns:v="urn:schemas-microsoft-com:vml" Requires="v">
                <p:oleObj spid="_x0000_s33940" name="Equation" r:id="rId4" imgW="1879560" imgH="457200" progId="Equation.3">
                  <p:embed/>
                </p:oleObj>
              </mc:Choice>
              <mc:Fallback>
                <p:oleObj name="Equation" r:id="rId4" imgW="1879560" imgH="457200" progId="Equation.3">
                  <p:embed/>
                  <p:pic>
                    <p:nvPicPr>
                      <p:cNvPr id="0" name=""/>
                      <p:cNvPicPr>
                        <a:picLocks noChangeAspect="1" noChangeArrowheads="1"/>
                      </p:cNvPicPr>
                      <p:nvPr/>
                    </p:nvPicPr>
                    <p:blipFill>
                      <a:blip r:embed="rId5"/>
                      <a:srcRect/>
                      <a:stretch>
                        <a:fillRect/>
                      </a:stretch>
                    </p:blipFill>
                    <p:spPr bwMode="auto">
                      <a:xfrm>
                        <a:off x="749300" y="1570038"/>
                        <a:ext cx="3176588"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Left Brace 14"/>
          <p:cNvSpPr/>
          <p:nvPr/>
        </p:nvSpPr>
        <p:spPr>
          <a:xfrm rot="16200000">
            <a:off x="2857501" y="1943098"/>
            <a:ext cx="228602" cy="152400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1730814" y="2751323"/>
            <a:ext cx="2467535" cy="646331"/>
          </a:xfrm>
          <a:prstGeom prst="rect">
            <a:avLst/>
          </a:prstGeom>
          <a:noFill/>
        </p:spPr>
        <p:txBody>
          <a:bodyPr wrap="none" rtlCol="0">
            <a:spAutoFit/>
          </a:bodyPr>
          <a:lstStyle/>
          <a:p>
            <a:r>
              <a:rPr lang="en-US" dirty="0" smtClean="0"/>
              <a:t>M = Madelung constant </a:t>
            </a:r>
          </a:p>
          <a:p>
            <a:r>
              <a:rPr lang="en-US" dirty="0" smtClean="0"/>
              <a:t>= 1.748 for simple cubic</a:t>
            </a:r>
            <a:endParaRPr lang="en-US" dirty="0"/>
          </a:p>
        </p:txBody>
      </p:sp>
      <p:graphicFrame>
        <p:nvGraphicFramePr>
          <p:cNvPr id="20" name="Object 19"/>
          <p:cNvGraphicFramePr>
            <a:graphicFrameLocks noChangeAspect="1"/>
          </p:cNvGraphicFramePr>
          <p:nvPr>
            <p:extLst>
              <p:ext uri="{D42A27DB-BD31-4B8C-83A1-F6EECF244321}">
                <p14:modId xmlns:p14="http://schemas.microsoft.com/office/powerpoint/2010/main" val="3927527126"/>
              </p:ext>
            </p:extLst>
          </p:nvPr>
        </p:nvGraphicFramePr>
        <p:xfrm>
          <a:off x="4630459" y="1554382"/>
          <a:ext cx="1609725" cy="919162"/>
        </p:xfrm>
        <a:graphic>
          <a:graphicData uri="http://schemas.openxmlformats.org/presentationml/2006/ole">
            <mc:AlternateContent xmlns:mc="http://schemas.openxmlformats.org/markup-compatibility/2006">
              <mc:Choice xmlns:v="urn:schemas-microsoft-com:vml" Requires="v">
                <p:oleObj spid="_x0000_s33941" name="Equation" r:id="rId6" imgW="952200" imgH="457200" progId="Equation.3">
                  <p:embed/>
                </p:oleObj>
              </mc:Choice>
              <mc:Fallback>
                <p:oleObj name="Equation" r:id="rId6" imgW="952200" imgH="457200" progId="Equation.3">
                  <p:embed/>
                  <p:pic>
                    <p:nvPicPr>
                      <p:cNvPr id="0" name="Object 7"/>
                      <p:cNvPicPr>
                        <a:picLocks noChangeAspect="1" noChangeArrowheads="1"/>
                      </p:cNvPicPr>
                      <p:nvPr/>
                    </p:nvPicPr>
                    <p:blipFill>
                      <a:blip r:embed="rId7"/>
                      <a:srcRect/>
                      <a:stretch>
                        <a:fillRect/>
                      </a:stretch>
                    </p:blipFill>
                    <p:spPr bwMode="auto">
                      <a:xfrm>
                        <a:off x="4630459" y="1554382"/>
                        <a:ext cx="1609725"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45" name="Group 44"/>
          <p:cNvGrpSpPr/>
          <p:nvPr/>
        </p:nvGrpSpPr>
        <p:grpSpPr>
          <a:xfrm>
            <a:off x="3568852" y="3458613"/>
            <a:ext cx="3958700" cy="1113387"/>
            <a:chOff x="3430769" y="4285145"/>
            <a:chExt cx="3958700" cy="1113387"/>
          </a:xfrm>
        </p:grpSpPr>
        <p:cxnSp>
          <p:nvCxnSpPr>
            <p:cNvPr id="30" name="Straight Connector 29"/>
            <p:cNvCxnSpPr>
              <a:endCxn id="28" idx="6"/>
            </p:cNvCxnSpPr>
            <p:nvPr/>
          </p:nvCxnSpPr>
          <p:spPr>
            <a:xfrm>
              <a:off x="3477546" y="4730854"/>
              <a:ext cx="3819475" cy="4622"/>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3444068" y="4621176"/>
              <a:ext cx="228600" cy="22860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026641" y="4678326"/>
              <a:ext cx="115186" cy="1143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495800" y="4621176"/>
              <a:ext cx="228600" cy="22860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078373" y="4678326"/>
              <a:ext cx="115186" cy="1143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547532" y="4621176"/>
              <a:ext cx="228600" cy="22860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130105" y="4678326"/>
              <a:ext cx="115186" cy="1143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6599264" y="4621176"/>
              <a:ext cx="228600" cy="22860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181835" y="4678326"/>
              <a:ext cx="115186" cy="1143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3939365" y="4285145"/>
              <a:ext cx="300082" cy="369332"/>
            </a:xfrm>
            <a:prstGeom prst="rect">
              <a:avLst/>
            </a:prstGeom>
            <a:noFill/>
          </p:spPr>
          <p:txBody>
            <a:bodyPr wrap="none" rtlCol="0">
              <a:spAutoFit/>
            </a:bodyPr>
            <a:lstStyle/>
            <a:p>
              <a:r>
                <a:rPr lang="en-US" dirty="0" smtClean="0"/>
                <a:t>+</a:t>
              </a:r>
              <a:endParaRPr lang="en-US" dirty="0"/>
            </a:p>
          </p:txBody>
        </p:sp>
        <p:sp>
          <p:nvSpPr>
            <p:cNvPr id="33" name="TextBox 32"/>
            <p:cNvSpPr txBox="1"/>
            <p:nvPr/>
          </p:nvSpPr>
          <p:spPr>
            <a:xfrm>
              <a:off x="4474534" y="4285145"/>
              <a:ext cx="255198" cy="369332"/>
            </a:xfrm>
            <a:prstGeom prst="rect">
              <a:avLst/>
            </a:prstGeom>
            <a:noFill/>
          </p:spPr>
          <p:txBody>
            <a:bodyPr wrap="none" rtlCol="0">
              <a:spAutoFit/>
            </a:bodyPr>
            <a:lstStyle/>
            <a:p>
              <a:r>
                <a:rPr lang="en-US" dirty="0" smtClean="0"/>
                <a:t>-</a:t>
              </a:r>
              <a:endParaRPr lang="en-US" dirty="0"/>
            </a:p>
          </p:txBody>
        </p:sp>
        <p:sp>
          <p:nvSpPr>
            <p:cNvPr id="34" name="TextBox 33"/>
            <p:cNvSpPr txBox="1"/>
            <p:nvPr/>
          </p:nvSpPr>
          <p:spPr>
            <a:xfrm>
              <a:off x="4985765" y="4285145"/>
              <a:ext cx="300082" cy="369332"/>
            </a:xfrm>
            <a:prstGeom prst="rect">
              <a:avLst/>
            </a:prstGeom>
            <a:noFill/>
          </p:spPr>
          <p:txBody>
            <a:bodyPr wrap="none" rtlCol="0">
              <a:spAutoFit/>
            </a:bodyPr>
            <a:lstStyle/>
            <a:p>
              <a:r>
                <a:rPr lang="en-US" dirty="0" smtClean="0"/>
                <a:t>+</a:t>
              </a:r>
              <a:endParaRPr lang="en-US" dirty="0"/>
            </a:p>
          </p:txBody>
        </p:sp>
        <p:sp>
          <p:nvSpPr>
            <p:cNvPr id="35" name="TextBox 34"/>
            <p:cNvSpPr txBox="1"/>
            <p:nvPr/>
          </p:nvSpPr>
          <p:spPr>
            <a:xfrm>
              <a:off x="5520934" y="4285145"/>
              <a:ext cx="255198" cy="369332"/>
            </a:xfrm>
            <a:prstGeom prst="rect">
              <a:avLst/>
            </a:prstGeom>
            <a:noFill/>
          </p:spPr>
          <p:txBody>
            <a:bodyPr wrap="none" rtlCol="0">
              <a:spAutoFit/>
            </a:bodyPr>
            <a:lstStyle/>
            <a:p>
              <a:r>
                <a:rPr lang="en-US" dirty="0" smtClean="0"/>
                <a:t>-</a:t>
              </a:r>
              <a:endParaRPr lang="en-US" dirty="0"/>
            </a:p>
          </p:txBody>
        </p:sp>
        <p:sp>
          <p:nvSpPr>
            <p:cNvPr id="36" name="TextBox 35"/>
            <p:cNvSpPr txBox="1"/>
            <p:nvPr/>
          </p:nvSpPr>
          <p:spPr>
            <a:xfrm>
              <a:off x="6050796" y="4285145"/>
              <a:ext cx="300082" cy="369332"/>
            </a:xfrm>
            <a:prstGeom prst="rect">
              <a:avLst/>
            </a:prstGeom>
            <a:noFill/>
          </p:spPr>
          <p:txBody>
            <a:bodyPr wrap="none" rtlCol="0">
              <a:spAutoFit/>
            </a:bodyPr>
            <a:lstStyle/>
            <a:p>
              <a:r>
                <a:rPr lang="en-US" dirty="0" smtClean="0"/>
                <a:t>+</a:t>
              </a:r>
              <a:endParaRPr lang="en-US" dirty="0"/>
            </a:p>
          </p:txBody>
        </p:sp>
        <p:sp>
          <p:nvSpPr>
            <p:cNvPr id="37" name="TextBox 36"/>
            <p:cNvSpPr txBox="1"/>
            <p:nvPr/>
          </p:nvSpPr>
          <p:spPr>
            <a:xfrm>
              <a:off x="6585965" y="4285145"/>
              <a:ext cx="255198" cy="369332"/>
            </a:xfrm>
            <a:prstGeom prst="rect">
              <a:avLst/>
            </a:prstGeom>
            <a:noFill/>
          </p:spPr>
          <p:txBody>
            <a:bodyPr wrap="none" rtlCol="0">
              <a:spAutoFit/>
            </a:bodyPr>
            <a:lstStyle/>
            <a:p>
              <a:r>
                <a:rPr lang="en-US" dirty="0" smtClean="0"/>
                <a:t>-</a:t>
              </a:r>
              <a:endParaRPr lang="en-US" dirty="0"/>
            </a:p>
          </p:txBody>
        </p:sp>
        <p:sp>
          <p:nvSpPr>
            <p:cNvPr id="38" name="TextBox 37"/>
            <p:cNvSpPr txBox="1"/>
            <p:nvPr/>
          </p:nvSpPr>
          <p:spPr>
            <a:xfrm>
              <a:off x="3430769" y="4285145"/>
              <a:ext cx="255198" cy="369332"/>
            </a:xfrm>
            <a:prstGeom prst="rect">
              <a:avLst/>
            </a:prstGeom>
            <a:noFill/>
          </p:spPr>
          <p:txBody>
            <a:bodyPr wrap="none" rtlCol="0">
              <a:spAutoFit/>
            </a:bodyPr>
            <a:lstStyle/>
            <a:p>
              <a:r>
                <a:rPr lang="en-US" dirty="0" smtClean="0"/>
                <a:t>-</a:t>
              </a:r>
              <a:endParaRPr lang="en-US" dirty="0"/>
            </a:p>
          </p:txBody>
        </p:sp>
        <p:sp>
          <p:nvSpPr>
            <p:cNvPr id="40" name="TextBox 39"/>
            <p:cNvSpPr txBox="1"/>
            <p:nvPr/>
          </p:nvSpPr>
          <p:spPr>
            <a:xfrm>
              <a:off x="7089387" y="4285145"/>
              <a:ext cx="300082" cy="369332"/>
            </a:xfrm>
            <a:prstGeom prst="rect">
              <a:avLst/>
            </a:prstGeom>
            <a:noFill/>
          </p:spPr>
          <p:txBody>
            <a:bodyPr wrap="none" rtlCol="0">
              <a:spAutoFit/>
            </a:bodyPr>
            <a:lstStyle/>
            <a:p>
              <a:r>
                <a:rPr lang="en-US" dirty="0" smtClean="0"/>
                <a:t>+</a:t>
              </a:r>
              <a:endParaRPr lang="en-US" dirty="0"/>
            </a:p>
          </p:txBody>
        </p:sp>
        <p:cxnSp>
          <p:nvCxnSpPr>
            <p:cNvPr id="42" name="Straight Arrow Connector 41"/>
            <p:cNvCxnSpPr/>
            <p:nvPr/>
          </p:nvCxnSpPr>
          <p:spPr>
            <a:xfrm>
              <a:off x="5135806" y="5029200"/>
              <a:ext cx="526026" cy="0"/>
            </a:xfrm>
            <a:prstGeom prst="straightConnector1">
              <a:avLst/>
            </a:prstGeom>
            <a:ln w="19050">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252634" y="5029200"/>
              <a:ext cx="309700" cy="369332"/>
            </a:xfrm>
            <a:prstGeom prst="rect">
              <a:avLst/>
            </a:prstGeom>
            <a:noFill/>
          </p:spPr>
          <p:txBody>
            <a:bodyPr wrap="none" rtlCol="0">
              <a:spAutoFit/>
            </a:bodyPr>
            <a:lstStyle/>
            <a:p>
              <a:r>
                <a:rPr lang="en-US" dirty="0" smtClean="0"/>
                <a:t>R</a:t>
              </a:r>
              <a:endParaRPr lang="en-US" dirty="0"/>
            </a:p>
          </p:txBody>
        </p:sp>
      </p:grpSp>
      <p:graphicFrame>
        <p:nvGraphicFramePr>
          <p:cNvPr id="44" name="Object 43"/>
          <p:cNvGraphicFramePr>
            <a:graphicFrameLocks noChangeAspect="1"/>
          </p:cNvGraphicFramePr>
          <p:nvPr>
            <p:extLst>
              <p:ext uri="{D42A27DB-BD31-4B8C-83A1-F6EECF244321}">
                <p14:modId xmlns:p14="http://schemas.microsoft.com/office/powerpoint/2010/main" val="3968014109"/>
              </p:ext>
            </p:extLst>
          </p:nvPr>
        </p:nvGraphicFramePr>
        <p:xfrm>
          <a:off x="6889750" y="1620838"/>
          <a:ext cx="1460500" cy="893762"/>
        </p:xfrm>
        <a:graphic>
          <a:graphicData uri="http://schemas.openxmlformats.org/presentationml/2006/ole">
            <mc:AlternateContent xmlns:mc="http://schemas.openxmlformats.org/markup-compatibility/2006">
              <mc:Choice xmlns:v="urn:schemas-microsoft-com:vml" Requires="v">
                <p:oleObj spid="_x0000_s33942" name="Equation" r:id="rId8" imgW="863280" imgH="444240" progId="Equation.3">
                  <p:embed/>
                </p:oleObj>
              </mc:Choice>
              <mc:Fallback>
                <p:oleObj name="Equation" r:id="rId8" imgW="863280" imgH="444240" progId="Equation.3">
                  <p:embed/>
                  <p:pic>
                    <p:nvPicPr>
                      <p:cNvPr id="0" name="Object 19"/>
                      <p:cNvPicPr>
                        <a:picLocks noChangeAspect="1" noChangeArrowheads="1"/>
                      </p:cNvPicPr>
                      <p:nvPr/>
                    </p:nvPicPr>
                    <p:blipFill>
                      <a:blip r:embed="rId9"/>
                      <a:srcRect/>
                      <a:stretch>
                        <a:fillRect/>
                      </a:stretch>
                    </p:blipFill>
                    <p:spPr bwMode="auto">
                      <a:xfrm>
                        <a:off x="6889750" y="1620838"/>
                        <a:ext cx="1460500" cy="893762"/>
                      </a:xfrm>
                      <a:prstGeom prst="rect">
                        <a:avLst/>
                      </a:prstGeom>
                      <a:noFill/>
                      <a:ln>
                        <a:solidFill>
                          <a:schemeClr val="accent1"/>
                        </a:solidFill>
                      </a:ln>
                    </p:spPr>
                  </p:pic>
                </p:oleObj>
              </mc:Fallback>
            </mc:AlternateContent>
          </a:graphicData>
        </a:graphic>
      </p:graphicFrame>
      <p:graphicFrame>
        <p:nvGraphicFramePr>
          <p:cNvPr id="46" name="Object 45"/>
          <p:cNvGraphicFramePr>
            <a:graphicFrameLocks noChangeAspect="1"/>
          </p:cNvGraphicFramePr>
          <p:nvPr>
            <p:extLst>
              <p:ext uri="{D42A27DB-BD31-4B8C-83A1-F6EECF244321}">
                <p14:modId xmlns:p14="http://schemas.microsoft.com/office/powerpoint/2010/main" val="2164647310"/>
              </p:ext>
            </p:extLst>
          </p:nvPr>
        </p:nvGraphicFramePr>
        <p:xfrm>
          <a:off x="658675" y="4387334"/>
          <a:ext cx="3455987" cy="1736725"/>
        </p:xfrm>
        <a:graphic>
          <a:graphicData uri="http://schemas.openxmlformats.org/presentationml/2006/ole">
            <mc:AlternateContent xmlns:mc="http://schemas.openxmlformats.org/markup-compatibility/2006">
              <mc:Choice xmlns:v="urn:schemas-microsoft-com:vml" Requires="v">
                <p:oleObj spid="_x0000_s33943" name="Equation" r:id="rId10" imgW="2044440" imgH="863280" progId="Equation.3">
                  <p:embed/>
                </p:oleObj>
              </mc:Choice>
              <mc:Fallback>
                <p:oleObj name="Equation" r:id="rId10" imgW="2044440" imgH="863280" progId="Equation.3">
                  <p:embed/>
                  <p:pic>
                    <p:nvPicPr>
                      <p:cNvPr id="0" name="Object 19"/>
                      <p:cNvPicPr>
                        <a:picLocks noChangeAspect="1" noChangeArrowheads="1"/>
                      </p:cNvPicPr>
                      <p:nvPr/>
                    </p:nvPicPr>
                    <p:blipFill>
                      <a:blip r:embed="rId11"/>
                      <a:srcRect/>
                      <a:stretch>
                        <a:fillRect/>
                      </a:stretch>
                    </p:blipFill>
                    <p:spPr bwMode="auto">
                      <a:xfrm>
                        <a:off x="658675" y="4387334"/>
                        <a:ext cx="345598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TextBox 46"/>
          <p:cNvSpPr txBox="1"/>
          <p:nvPr/>
        </p:nvSpPr>
        <p:spPr>
          <a:xfrm>
            <a:off x="4795618" y="4800600"/>
            <a:ext cx="3060325" cy="369332"/>
          </a:xfrm>
          <a:prstGeom prst="rect">
            <a:avLst/>
          </a:prstGeom>
          <a:noFill/>
        </p:spPr>
        <p:txBody>
          <a:bodyPr wrap="none" rtlCol="0">
            <a:spAutoFit/>
          </a:bodyPr>
          <a:lstStyle/>
          <a:p>
            <a:r>
              <a:rPr lang="en-US" dirty="0" smtClean="0"/>
              <a:t>x = 1 in our series and we have</a:t>
            </a:r>
          </a:p>
        </p:txBody>
      </p:sp>
      <p:graphicFrame>
        <p:nvGraphicFramePr>
          <p:cNvPr id="48" name="Object 47"/>
          <p:cNvGraphicFramePr>
            <a:graphicFrameLocks noChangeAspect="1"/>
          </p:cNvGraphicFramePr>
          <p:nvPr>
            <p:extLst>
              <p:ext uri="{D42A27DB-BD31-4B8C-83A1-F6EECF244321}">
                <p14:modId xmlns:p14="http://schemas.microsoft.com/office/powerpoint/2010/main" val="2187428112"/>
              </p:ext>
            </p:extLst>
          </p:nvPr>
        </p:nvGraphicFramePr>
        <p:xfrm>
          <a:off x="5343525" y="5189538"/>
          <a:ext cx="2184027" cy="407987"/>
        </p:xfrm>
        <a:graphic>
          <a:graphicData uri="http://schemas.openxmlformats.org/presentationml/2006/ole">
            <mc:AlternateContent xmlns:mc="http://schemas.openxmlformats.org/markup-compatibility/2006">
              <mc:Choice xmlns:v="urn:schemas-microsoft-com:vml" Requires="v">
                <p:oleObj spid="_x0000_s33944" name="Equation" r:id="rId12" imgW="1231560" imgH="203040" progId="Equation.3">
                  <p:embed/>
                </p:oleObj>
              </mc:Choice>
              <mc:Fallback>
                <p:oleObj name="Equation" r:id="rId12" imgW="1231560" imgH="203040" progId="Equation.3">
                  <p:embed/>
                  <p:pic>
                    <p:nvPicPr>
                      <p:cNvPr id="0" name="Object 19"/>
                      <p:cNvPicPr>
                        <a:picLocks noChangeAspect="1" noChangeArrowheads="1"/>
                      </p:cNvPicPr>
                      <p:nvPr/>
                    </p:nvPicPr>
                    <p:blipFill>
                      <a:blip r:embed="rId13"/>
                      <a:srcRect/>
                      <a:stretch>
                        <a:fillRect/>
                      </a:stretch>
                    </p:blipFill>
                    <p:spPr bwMode="auto">
                      <a:xfrm>
                        <a:off x="5343525" y="5189538"/>
                        <a:ext cx="2184027" cy="40798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354600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Ionic Bonds</a:t>
            </a:r>
            <a:endParaRPr lang="en-US" dirty="0"/>
          </a:p>
        </p:txBody>
      </p:sp>
      <p:sp>
        <p:nvSpPr>
          <p:cNvPr id="3" name="Content Placeholder 2"/>
          <p:cNvSpPr>
            <a:spLocks noGrp="1"/>
          </p:cNvSpPr>
          <p:nvPr>
            <p:ph idx="1"/>
          </p:nvPr>
        </p:nvSpPr>
        <p:spPr>
          <a:xfrm>
            <a:off x="152399" y="914400"/>
            <a:ext cx="8610601" cy="5181600"/>
          </a:xfrm>
        </p:spPr>
        <p:txBody>
          <a:bodyPr>
            <a:normAutofit/>
          </a:bodyPr>
          <a:lstStyle/>
          <a:p>
            <a:r>
              <a:rPr lang="en-US" sz="2800" dirty="0" smtClean="0"/>
              <a:t>The more nearest neighbors of opposite charge the higher the Madelung constant</a:t>
            </a:r>
          </a:p>
          <a:p>
            <a:pPr lvl="1"/>
            <a:r>
              <a:rPr lang="en-US" sz="1800" dirty="0" smtClean="0"/>
              <a:t>Zinc blende (</a:t>
            </a:r>
            <a:r>
              <a:rPr lang="en-US" sz="1800" dirty="0" err="1" smtClean="0"/>
              <a:t>ZnS</a:t>
            </a:r>
            <a:r>
              <a:rPr lang="en-US" sz="1800" dirty="0" smtClean="0"/>
              <a:t>) = 1.6381 (coordination number = 4)</a:t>
            </a:r>
          </a:p>
          <a:p>
            <a:pPr lvl="1"/>
            <a:r>
              <a:rPr lang="en-US" sz="1800" dirty="0" smtClean="0"/>
              <a:t>SC (NaCl) = 1.7476 (</a:t>
            </a:r>
            <a:r>
              <a:rPr lang="en-US" sz="1800" dirty="0"/>
              <a:t>coordination number = </a:t>
            </a:r>
            <a:r>
              <a:rPr lang="en-US" sz="1800" dirty="0" smtClean="0"/>
              <a:t>6)</a:t>
            </a:r>
          </a:p>
          <a:p>
            <a:pPr lvl="1"/>
            <a:r>
              <a:rPr lang="en-US" sz="1800" dirty="0" smtClean="0"/>
              <a:t>BCC (</a:t>
            </a:r>
            <a:r>
              <a:rPr lang="en-US" sz="1800" dirty="0" err="1" smtClean="0"/>
              <a:t>CeCl</a:t>
            </a:r>
            <a:r>
              <a:rPr lang="en-US" sz="1800" dirty="0" smtClean="0"/>
              <a:t>) = 1.7627 (</a:t>
            </a:r>
            <a:r>
              <a:rPr lang="en-US" sz="1800" dirty="0"/>
              <a:t>coordination number = </a:t>
            </a:r>
            <a:r>
              <a:rPr lang="en-US" sz="1800" dirty="0" smtClean="0"/>
              <a:t>8)</a:t>
            </a:r>
            <a:endParaRPr lang="en-US" sz="1800" dirty="0"/>
          </a:p>
          <a:p>
            <a:pPr lvl="1"/>
            <a:endParaRPr lang="en-US" sz="1800" dirty="0"/>
          </a:p>
          <a:p>
            <a:r>
              <a:rPr lang="en-US" sz="2800" dirty="0" smtClean="0"/>
              <a:t>For NaCl, using a = 0.28nm and M = 1.748 we calculate a cohesion energy of -8.94eV</a:t>
            </a:r>
          </a:p>
          <a:p>
            <a:pPr lvl="1"/>
            <a:r>
              <a:rPr lang="en-US" sz="2000" dirty="0" smtClean="0"/>
              <a:t>~10% off from experimental value</a:t>
            </a:r>
          </a:p>
          <a:p>
            <a:pPr lvl="1"/>
            <a:r>
              <a:rPr lang="en-US" sz="2000" dirty="0" smtClean="0"/>
              <a:t>There are other forces involved aside from electrostatic forces</a:t>
            </a:r>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15</a:t>
            </a:fld>
            <a:endParaRPr lang="en-US"/>
          </a:p>
        </p:txBody>
      </p:sp>
    </p:spTree>
    <p:extLst>
      <p:ext uri="{BB962C8B-B14F-4D97-AF65-F5344CB8AC3E}">
        <p14:creationId xmlns:p14="http://schemas.microsoft.com/office/powerpoint/2010/main" val="997492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Metallic Bonds</a:t>
            </a:r>
            <a:endParaRPr lang="en-US" dirty="0"/>
          </a:p>
        </p:txBody>
      </p:sp>
      <p:sp>
        <p:nvSpPr>
          <p:cNvPr id="3" name="Content Placeholder 2"/>
          <p:cNvSpPr>
            <a:spLocks noGrp="1"/>
          </p:cNvSpPr>
          <p:nvPr>
            <p:ph idx="1"/>
          </p:nvPr>
        </p:nvSpPr>
        <p:spPr>
          <a:xfrm>
            <a:off x="152399" y="990600"/>
            <a:ext cx="8534401" cy="5257800"/>
          </a:xfrm>
        </p:spPr>
        <p:txBody>
          <a:bodyPr>
            <a:normAutofit/>
          </a:bodyPr>
          <a:lstStyle/>
          <a:p>
            <a:r>
              <a:rPr lang="en-US" sz="2800" dirty="0" smtClean="0"/>
              <a:t>Every </a:t>
            </a:r>
            <a:r>
              <a:rPr lang="en-US" sz="2800" dirty="0"/>
              <a:t>atom in a metal donates one or more electrons and </a:t>
            </a:r>
            <a:r>
              <a:rPr lang="en-US" sz="2800" dirty="0" smtClean="0"/>
              <a:t>then become </a:t>
            </a:r>
            <a:r>
              <a:rPr lang="en-US" sz="2800" dirty="0"/>
              <a:t>a lattice </a:t>
            </a:r>
            <a:r>
              <a:rPr lang="en-US" sz="2800" dirty="0" smtClean="0"/>
              <a:t>ions</a:t>
            </a:r>
            <a:endParaRPr lang="en-US" sz="2800" dirty="0"/>
          </a:p>
          <a:p>
            <a:pPr lvl="1"/>
            <a:r>
              <a:rPr lang="en-US" dirty="0"/>
              <a:t>The electrons move around and </a:t>
            </a:r>
            <a:r>
              <a:rPr lang="en-US" dirty="0" smtClean="0"/>
              <a:t>scatter off each other and the fixed lattice ions</a:t>
            </a:r>
            <a:endParaRPr lang="en-US" dirty="0"/>
          </a:p>
          <a:p>
            <a:pPr lvl="1"/>
            <a:r>
              <a:rPr lang="en-US" dirty="0"/>
              <a:t>They form an “electron sea”, whose electrostatic attraction holds together </a:t>
            </a:r>
            <a:r>
              <a:rPr lang="en-US" dirty="0" smtClean="0"/>
              <a:t>the positive </a:t>
            </a:r>
            <a:r>
              <a:rPr lang="en-US" dirty="0"/>
              <a:t>lattice </a:t>
            </a:r>
            <a:r>
              <a:rPr lang="en-US" dirty="0" smtClean="0"/>
              <a:t>ions</a:t>
            </a:r>
          </a:p>
          <a:p>
            <a:pPr lvl="1"/>
            <a:r>
              <a:rPr lang="en-US" dirty="0" smtClean="0"/>
              <a:t>Electrons are confined to the metal so we have to do work to remove them</a:t>
            </a:r>
            <a:endParaRPr lang="en-US" dirty="0"/>
          </a:p>
          <a:p>
            <a:pPr lvl="1"/>
            <a:r>
              <a:rPr lang="en-US" dirty="0"/>
              <a:t>The </a:t>
            </a:r>
            <a:r>
              <a:rPr lang="en-US" dirty="0" smtClean="0"/>
              <a:t>electrostatic attraction </a:t>
            </a:r>
            <a:r>
              <a:rPr lang="en-US" dirty="0"/>
              <a:t>comes from all directions, so the bond is non-directional</a:t>
            </a:r>
          </a:p>
          <a:p>
            <a:pPr lvl="1"/>
            <a:r>
              <a:rPr lang="en-US" dirty="0"/>
              <a:t>Metals are ductile and malleable</a:t>
            </a:r>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16</a:t>
            </a:fld>
            <a:endParaRPr lang="en-US"/>
          </a:p>
        </p:txBody>
      </p:sp>
    </p:spTree>
    <p:extLst>
      <p:ext uri="{BB962C8B-B14F-4D97-AF65-F5344CB8AC3E}">
        <p14:creationId xmlns:p14="http://schemas.microsoft.com/office/powerpoint/2010/main" val="876281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Covalent Bonds</a:t>
            </a:r>
            <a:endParaRPr lang="en-US" dirty="0"/>
          </a:p>
        </p:txBody>
      </p:sp>
      <p:sp>
        <p:nvSpPr>
          <p:cNvPr id="3" name="Content Placeholder 2"/>
          <p:cNvSpPr>
            <a:spLocks noGrp="1"/>
          </p:cNvSpPr>
          <p:nvPr>
            <p:ph idx="1"/>
          </p:nvPr>
        </p:nvSpPr>
        <p:spPr>
          <a:xfrm>
            <a:off x="152399" y="990600"/>
            <a:ext cx="8763001" cy="5257800"/>
          </a:xfrm>
        </p:spPr>
        <p:txBody>
          <a:bodyPr>
            <a:normAutofit/>
          </a:bodyPr>
          <a:lstStyle/>
          <a:p>
            <a:r>
              <a:rPr lang="en-US" sz="2800" dirty="0" smtClean="0"/>
              <a:t>Also known as </a:t>
            </a:r>
            <a:r>
              <a:rPr lang="en-US" sz="2800" i="1" dirty="0" smtClean="0"/>
              <a:t>valance</a:t>
            </a:r>
            <a:r>
              <a:rPr lang="en-US" sz="2800" dirty="0" smtClean="0"/>
              <a:t> bonds</a:t>
            </a:r>
          </a:p>
          <a:p>
            <a:r>
              <a:rPr lang="en-US" sz="2800" dirty="0" smtClean="0"/>
              <a:t>Sharing of electrons between atoms (but truly described by quantum mechanics)</a:t>
            </a:r>
          </a:p>
          <a:p>
            <a:r>
              <a:rPr lang="en-US" sz="2800" dirty="0" smtClean="0"/>
              <a:t>In general these bond are very strong (e.g. – C in diamond form is hardest known substance)</a:t>
            </a:r>
          </a:p>
          <a:p>
            <a:r>
              <a:rPr lang="en-US" sz="2800" dirty="0" smtClean="0"/>
              <a:t>Simple example is the hydrogen molecule</a:t>
            </a:r>
          </a:p>
          <a:p>
            <a:pPr lvl="1"/>
            <a:r>
              <a:rPr lang="en-US" sz="2000" dirty="0" smtClean="0"/>
              <a:t>Two protons are held together by two electrons</a:t>
            </a:r>
          </a:p>
          <a:p>
            <a:pPr lvl="1"/>
            <a:r>
              <a:rPr lang="en-US" sz="2000" dirty="0" smtClean="0"/>
              <a:t>Atoms desire to fill 1s shell with two electrons, so they share</a:t>
            </a:r>
          </a:p>
          <a:p>
            <a:pPr lvl="1"/>
            <a:r>
              <a:rPr lang="en-US" sz="2000" dirty="0" smtClean="0"/>
              <a:t>Electrons are of opposite spins (Pauli exclusion principle)</a:t>
            </a:r>
          </a:p>
          <a:p>
            <a:r>
              <a:rPr lang="en-US" sz="2800" dirty="0" smtClean="0"/>
              <a:t>Another example is Cl, which has 5 electrons in it’s 3p shell</a:t>
            </a:r>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17</a:t>
            </a:fld>
            <a:endParaRPr lang="en-US"/>
          </a:p>
        </p:txBody>
      </p:sp>
    </p:spTree>
    <p:extLst>
      <p:ext uri="{BB962C8B-B14F-4D97-AF65-F5344CB8AC3E}">
        <p14:creationId xmlns:p14="http://schemas.microsoft.com/office/powerpoint/2010/main" val="1781319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Covalent Bonds</a:t>
            </a:r>
            <a:endParaRPr lang="en-US" dirty="0"/>
          </a:p>
        </p:txBody>
      </p:sp>
      <p:sp>
        <p:nvSpPr>
          <p:cNvPr id="3" name="Content Placeholder 2"/>
          <p:cNvSpPr>
            <a:spLocks noGrp="1"/>
          </p:cNvSpPr>
          <p:nvPr>
            <p:ph idx="1"/>
          </p:nvPr>
        </p:nvSpPr>
        <p:spPr>
          <a:xfrm>
            <a:off x="152399" y="990600"/>
            <a:ext cx="8763001" cy="5257800"/>
          </a:xfrm>
        </p:spPr>
        <p:txBody>
          <a:bodyPr>
            <a:normAutofit lnSpcReduction="10000"/>
          </a:bodyPr>
          <a:lstStyle/>
          <a:p>
            <a:r>
              <a:rPr lang="en-US" sz="2600" dirty="0" smtClean="0"/>
              <a:t>Electron configurations for atoms that form covalent bonds:</a:t>
            </a:r>
          </a:p>
          <a:p>
            <a:pPr lvl="1"/>
            <a:r>
              <a:rPr lang="en-US" sz="1800" dirty="0" smtClean="0"/>
              <a:t>C:  1s</a:t>
            </a:r>
            <a:r>
              <a:rPr lang="en-US" sz="1800" baseline="30000" dirty="0" smtClean="0"/>
              <a:t>2</a:t>
            </a:r>
            <a:r>
              <a:rPr lang="en-US" sz="1800" dirty="0" smtClean="0"/>
              <a:t>, 2s</a:t>
            </a:r>
            <a:r>
              <a:rPr lang="en-US" sz="1800" baseline="30000" dirty="0" smtClean="0"/>
              <a:t>2</a:t>
            </a:r>
            <a:r>
              <a:rPr lang="en-US" sz="1800" dirty="0" smtClean="0"/>
              <a:t>, 2p</a:t>
            </a:r>
            <a:r>
              <a:rPr lang="en-US" sz="1800" baseline="30000" dirty="0" smtClean="0"/>
              <a:t>2</a:t>
            </a:r>
          </a:p>
          <a:p>
            <a:pPr lvl="1"/>
            <a:r>
              <a:rPr lang="en-US" sz="1800" dirty="0" smtClean="0"/>
              <a:t>Si:  1s</a:t>
            </a:r>
            <a:r>
              <a:rPr lang="en-US" sz="1800" baseline="30000" dirty="0" smtClean="0"/>
              <a:t>2</a:t>
            </a:r>
            <a:r>
              <a:rPr lang="en-US" sz="1800" dirty="0" smtClean="0"/>
              <a:t>, 2s</a:t>
            </a:r>
            <a:r>
              <a:rPr lang="en-US" sz="1800" baseline="30000" dirty="0" smtClean="0"/>
              <a:t>2</a:t>
            </a:r>
            <a:r>
              <a:rPr lang="en-US" sz="1800" dirty="0" smtClean="0"/>
              <a:t>, 2p</a:t>
            </a:r>
            <a:r>
              <a:rPr lang="en-US" sz="1800" baseline="30000" dirty="0" smtClean="0"/>
              <a:t>6</a:t>
            </a:r>
            <a:r>
              <a:rPr lang="en-US" sz="1800" dirty="0" smtClean="0"/>
              <a:t>, 3s</a:t>
            </a:r>
            <a:r>
              <a:rPr lang="en-US" sz="1800" baseline="30000" dirty="0" smtClean="0"/>
              <a:t>2</a:t>
            </a:r>
            <a:r>
              <a:rPr lang="en-US" sz="1800" dirty="0" smtClean="0"/>
              <a:t>, 3p</a:t>
            </a:r>
            <a:r>
              <a:rPr lang="en-US" sz="1800" baseline="30000" dirty="0" smtClean="0"/>
              <a:t>2</a:t>
            </a:r>
          </a:p>
          <a:p>
            <a:pPr lvl="1"/>
            <a:r>
              <a:rPr lang="en-US" sz="1800" dirty="0" err="1" smtClean="0"/>
              <a:t>Ge</a:t>
            </a:r>
            <a:r>
              <a:rPr lang="en-US" sz="1800" dirty="0" smtClean="0"/>
              <a:t>:  1s</a:t>
            </a:r>
            <a:r>
              <a:rPr lang="en-US" sz="1800" baseline="30000" dirty="0" smtClean="0"/>
              <a:t>2</a:t>
            </a:r>
            <a:r>
              <a:rPr lang="en-US" sz="1800" dirty="0" smtClean="0"/>
              <a:t>, 2s</a:t>
            </a:r>
            <a:r>
              <a:rPr lang="en-US" sz="1800" baseline="30000" dirty="0" smtClean="0"/>
              <a:t>2</a:t>
            </a:r>
            <a:r>
              <a:rPr lang="en-US" sz="1800" dirty="0" smtClean="0"/>
              <a:t>, 2p</a:t>
            </a:r>
            <a:r>
              <a:rPr lang="en-US" sz="1800" baseline="30000" dirty="0" smtClean="0"/>
              <a:t>6</a:t>
            </a:r>
            <a:r>
              <a:rPr lang="en-US" sz="1800" dirty="0" smtClean="0"/>
              <a:t>, 3s</a:t>
            </a:r>
            <a:r>
              <a:rPr lang="en-US" sz="1800" baseline="30000" dirty="0" smtClean="0"/>
              <a:t>2</a:t>
            </a:r>
            <a:r>
              <a:rPr lang="en-US" sz="1800" dirty="0" smtClean="0"/>
              <a:t>, 3p</a:t>
            </a:r>
            <a:r>
              <a:rPr lang="en-US" sz="1800" baseline="30000" dirty="0" smtClean="0"/>
              <a:t>6</a:t>
            </a:r>
            <a:r>
              <a:rPr lang="en-US" sz="1800" dirty="0" smtClean="0"/>
              <a:t>, 3d</a:t>
            </a:r>
            <a:r>
              <a:rPr lang="en-US" sz="1800" baseline="30000" dirty="0" smtClean="0"/>
              <a:t>10</a:t>
            </a:r>
            <a:r>
              <a:rPr lang="en-US" sz="1800" dirty="0" smtClean="0"/>
              <a:t>, 4s</a:t>
            </a:r>
            <a:r>
              <a:rPr lang="en-US" sz="1800" baseline="30000" dirty="0" smtClean="0"/>
              <a:t>2</a:t>
            </a:r>
            <a:r>
              <a:rPr lang="en-US" sz="1800" dirty="0" smtClean="0"/>
              <a:t>, 4p</a:t>
            </a:r>
            <a:r>
              <a:rPr lang="en-US" sz="1800" baseline="30000" dirty="0" smtClean="0"/>
              <a:t>2</a:t>
            </a:r>
          </a:p>
          <a:p>
            <a:r>
              <a:rPr lang="en-US" sz="2600" dirty="0" smtClean="0"/>
              <a:t>Common feature is there are 2 s and 2 p electrons in the outer shell</a:t>
            </a:r>
          </a:p>
          <a:p>
            <a:pPr lvl="1"/>
            <a:r>
              <a:rPr lang="en-US" sz="1800" dirty="0" smtClean="0"/>
              <a:t>Atoms seem to be divalent (2 valance electrons) but when they interact the symmetry of the outer s-electrons is broken and minimum energy state is for them to join the p-electrons and the atoms become tetravalent (4 valance electrons)</a:t>
            </a:r>
          </a:p>
          <a:p>
            <a:pPr lvl="1"/>
            <a:r>
              <a:rPr lang="en-US" sz="1800" dirty="0" smtClean="0"/>
              <a:t>For bonding, atoms can be visualized as having four dangling electrons</a:t>
            </a:r>
          </a:p>
          <a:p>
            <a:r>
              <a:rPr lang="en-US" sz="2600" dirty="0" smtClean="0"/>
              <a:t>In </a:t>
            </a:r>
            <a:r>
              <a:rPr lang="en-US" sz="2600" dirty="0"/>
              <a:t>some material systems (e.g. – compound) the covalent bond is more easily broken and the electrons freed by breaking this bond can conduct</a:t>
            </a:r>
          </a:p>
          <a:p>
            <a:pPr lvl="1"/>
            <a:r>
              <a:rPr lang="en-US" sz="2600" i="1" dirty="0" smtClean="0"/>
              <a:t>Semiconductors</a:t>
            </a:r>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18</a:t>
            </a:fld>
            <a:endParaRPr lang="en-US"/>
          </a:p>
        </p:txBody>
      </p:sp>
    </p:spTree>
    <p:extLst>
      <p:ext uri="{BB962C8B-B14F-4D97-AF65-F5344CB8AC3E}">
        <p14:creationId xmlns:p14="http://schemas.microsoft.com/office/powerpoint/2010/main" val="66389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Van der Waals Bonds</a:t>
            </a:r>
            <a:endParaRPr lang="en-US" dirty="0"/>
          </a:p>
        </p:txBody>
      </p:sp>
      <p:sp>
        <p:nvSpPr>
          <p:cNvPr id="3" name="Content Placeholder 2"/>
          <p:cNvSpPr>
            <a:spLocks noGrp="1"/>
          </p:cNvSpPr>
          <p:nvPr>
            <p:ph idx="1"/>
          </p:nvPr>
        </p:nvSpPr>
        <p:spPr>
          <a:xfrm>
            <a:off x="152399" y="990600"/>
            <a:ext cx="8763001" cy="5257800"/>
          </a:xfrm>
        </p:spPr>
        <p:txBody>
          <a:bodyPr>
            <a:normAutofit/>
          </a:bodyPr>
          <a:lstStyle/>
          <a:p>
            <a:r>
              <a:rPr lang="en-US" sz="2600" dirty="0" smtClean="0"/>
              <a:t>What happens when we have an electrically neutral atom (not ionized) and there are no electrostatic forces (e.g. – </a:t>
            </a:r>
            <a:r>
              <a:rPr lang="en-US" sz="2600" dirty="0" err="1" smtClean="0"/>
              <a:t>Ar</a:t>
            </a:r>
            <a:r>
              <a:rPr lang="en-US" sz="2600" dirty="0" smtClean="0"/>
              <a:t>)</a:t>
            </a:r>
          </a:p>
          <a:p>
            <a:r>
              <a:rPr lang="en-US" sz="2600" dirty="0" smtClean="0"/>
              <a:t>How do neutral atoms form bonds?</a:t>
            </a:r>
          </a:p>
          <a:p>
            <a:r>
              <a:rPr lang="en-US" sz="2600" dirty="0" smtClean="0"/>
              <a:t>Electron position is described by probability density and its location fluctuates in time, forming a displacement between the electron and the nucleus </a:t>
            </a:r>
            <a:r>
              <a:rPr lang="en-US" sz="2600" dirty="0" smtClean="0">
                <a:sym typeface="Symbol"/>
              </a:rPr>
              <a:t> oscillating dipole</a:t>
            </a:r>
          </a:p>
          <a:p>
            <a:r>
              <a:rPr lang="en-US" sz="2600" dirty="0" smtClean="0"/>
              <a:t>One dipole will induce and opposite dipole on neighboring atoms</a:t>
            </a:r>
          </a:p>
          <a:p>
            <a:r>
              <a:rPr lang="en-US" sz="2600" dirty="0" smtClean="0"/>
              <a:t>The tendency on average of these dipoles is for them to attract </a:t>
            </a:r>
            <a:r>
              <a:rPr lang="en-US" sz="2600" dirty="0" smtClean="0">
                <a:sym typeface="Symbol"/>
              </a:rPr>
              <a:t> Van der Waals force</a:t>
            </a:r>
          </a:p>
          <a:p>
            <a:r>
              <a:rPr lang="en-US" sz="2600" dirty="0" smtClean="0">
                <a:sym typeface="Symbol"/>
              </a:rPr>
              <a:t>Forces are weak – these materials have low melting and boiling points</a:t>
            </a:r>
            <a:endParaRPr lang="en-US" sz="26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19</a:t>
            </a:fld>
            <a:endParaRPr lang="en-US"/>
          </a:p>
        </p:txBody>
      </p:sp>
    </p:spTree>
    <p:extLst>
      <p:ext uri="{BB962C8B-B14F-4D97-AF65-F5344CB8AC3E}">
        <p14:creationId xmlns:p14="http://schemas.microsoft.com/office/powerpoint/2010/main" val="3831330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Crystal Bonding - Intro</a:t>
            </a:r>
            <a:endParaRPr lang="en-US" dirty="0"/>
          </a:p>
        </p:txBody>
      </p:sp>
      <p:sp>
        <p:nvSpPr>
          <p:cNvPr id="3" name="Content Placeholder 2"/>
          <p:cNvSpPr>
            <a:spLocks noGrp="1"/>
          </p:cNvSpPr>
          <p:nvPr>
            <p:ph idx="1"/>
          </p:nvPr>
        </p:nvSpPr>
        <p:spPr>
          <a:xfrm>
            <a:off x="152400" y="838200"/>
            <a:ext cx="8839200" cy="5334000"/>
          </a:xfrm>
        </p:spPr>
        <p:txBody>
          <a:bodyPr>
            <a:normAutofit fontScale="92500" lnSpcReduction="20000"/>
          </a:bodyPr>
          <a:lstStyle/>
          <a:p>
            <a:r>
              <a:rPr lang="en-US" dirty="0" smtClean="0"/>
              <a:t>Reading:  Chapter 5 (Solymar and Walsh)</a:t>
            </a:r>
          </a:p>
          <a:p>
            <a:r>
              <a:rPr lang="en-US" sz="2200" dirty="0" smtClean="0">
                <a:hlinkClick r:id="rId3"/>
              </a:rPr>
              <a:t>http://www.ece.ucsb.edu/courses/ECE162/162B_W11DenBaars/default.html</a:t>
            </a:r>
            <a:endParaRPr lang="en-US" sz="2200" dirty="0" smtClean="0"/>
          </a:p>
          <a:p>
            <a:endParaRPr lang="en-US" dirty="0" smtClean="0"/>
          </a:p>
          <a:p>
            <a:r>
              <a:rPr lang="en-US" dirty="0" smtClean="0"/>
              <a:t>Bonding </a:t>
            </a:r>
            <a:r>
              <a:rPr lang="en-US" dirty="0">
                <a:sym typeface="Symbol"/>
              </a:rPr>
              <a:t> Band structure  Doping  Devices</a:t>
            </a:r>
            <a:endParaRPr lang="en-US" dirty="0"/>
          </a:p>
          <a:p>
            <a:endParaRPr lang="en-US" dirty="0" smtClean="0"/>
          </a:p>
          <a:p>
            <a:pPr>
              <a:spcBef>
                <a:spcPts val="600"/>
              </a:spcBef>
            </a:pPr>
            <a:r>
              <a:rPr lang="en-US" dirty="0" smtClean="0"/>
              <a:t>Simplest atom is hydrogen atom</a:t>
            </a:r>
          </a:p>
          <a:p>
            <a:pPr lvl="1"/>
            <a:r>
              <a:rPr lang="en-US" dirty="0" smtClean="0"/>
              <a:t>1 electron + 1 proton</a:t>
            </a:r>
          </a:p>
          <a:p>
            <a:pPr lvl="1"/>
            <a:r>
              <a:rPr lang="en-US" dirty="0" smtClean="0"/>
              <a:t>Recall:  system seeks to find minimum energy</a:t>
            </a:r>
          </a:p>
          <a:p>
            <a:pPr lvl="1"/>
            <a:r>
              <a:rPr lang="en-US" dirty="0" smtClean="0"/>
              <a:t>Balance between attractive and repulsive forces</a:t>
            </a:r>
          </a:p>
          <a:p>
            <a:pPr>
              <a:spcBef>
                <a:spcPts val="600"/>
              </a:spcBef>
            </a:pPr>
            <a:endParaRPr lang="en-US" dirty="0" smtClean="0"/>
          </a:p>
          <a:p>
            <a:pPr>
              <a:spcBef>
                <a:spcPts val="600"/>
              </a:spcBef>
            </a:pPr>
            <a:r>
              <a:rPr lang="en-US" dirty="0" smtClean="0"/>
              <a:t>How about ionized atoms (e.g. – Na</a:t>
            </a:r>
            <a:r>
              <a:rPr lang="en-US" baseline="30000" dirty="0" smtClean="0"/>
              <a:t>+</a:t>
            </a:r>
            <a:r>
              <a:rPr lang="en-US" dirty="0" smtClean="0"/>
              <a:t> and Cl</a:t>
            </a:r>
            <a:r>
              <a:rPr lang="en-US" baseline="30000" dirty="0" smtClean="0"/>
              <a:t>-</a:t>
            </a:r>
            <a:r>
              <a:rPr lang="en-US" dirty="0" smtClean="0"/>
              <a:t>)?</a:t>
            </a:r>
          </a:p>
          <a:p>
            <a:pPr lvl="1"/>
            <a:r>
              <a:rPr lang="en-US" dirty="0" smtClean="0"/>
              <a:t>System also seeks to find minimum energy</a:t>
            </a:r>
          </a:p>
          <a:p>
            <a:pPr lvl="1"/>
            <a:r>
              <a:rPr lang="en-US" dirty="0" smtClean="0"/>
              <a:t>Crystal bonding</a:t>
            </a:r>
          </a:p>
          <a:p>
            <a:pPr lvl="1"/>
            <a:endParaRPr lang="en-US"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2</a:t>
            </a:fld>
            <a:endParaRPr lang="en-US"/>
          </a:p>
        </p:txBody>
      </p:sp>
    </p:spTree>
    <p:extLst>
      <p:ext uri="{BB962C8B-B14F-4D97-AF65-F5344CB8AC3E}">
        <p14:creationId xmlns:p14="http://schemas.microsoft.com/office/powerpoint/2010/main" val="38559479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Questions during and after class:</a:t>
            </a:r>
          </a:p>
          <a:p>
            <a:pPr marL="914400" lvl="1" indent="-457200">
              <a:buFont typeface="+mj-lt"/>
              <a:buAutoNum type="arabicPeriod"/>
            </a:pPr>
            <a:r>
              <a:rPr lang="en-US" sz="2000" dirty="0" smtClean="0">
                <a:solidFill>
                  <a:srgbClr val="FF0000"/>
                </a:solidFill>
              </a:rPr>
              <a:t>Are free electrons from broken covalent bonds?  </a:t>
            </a:r>
            <a:r>
              <a:rPr lang="en-US" sz="2000" i="1" dirty="0" smtClean="0"/>
              <a:t>A dopant forms a covalent bond by sharing its electrons with the lattice.  The extra electron is still covalently bonded but with low energy required to break the bond.  So, yes, in a sense free electrons in semiconductors are from broken covalent bonds.</a:t>
            </a:r>
          </a:p>
          <a:p>
            <a:pPr marL="914400" lvl="1" indent="-457200">
              <a:buFont typeface="+mj-lt"/>
              <a:buAutoNum type="arabicPeriod"/>
            </a:pPr>
            <a:r>
              <a:rPr lang="en-US" sz="2000" i="1" dirty="0" smtClean="0">
                <a:solidFill>
                  <a:srgbClr val="FF0000"/>
                </a:solidFill>
              </a:rPr>
              <a:t>How do we get: </a:t>
            </a:r>
          </a:p>
          <a:p>
            <a:pPr marL="914400" lvl="1" indent="-457200">
              <a:buFont typeface="+mj-lt"/>
              <a:buAutoNum type="arabicPeriod"/>
            </a:pPr>
            <a:endParaRPr lang="en-US" sz="2000" i="1" dirty="0"/>
          </a:p>
          <a:p>
            <a:pPr marL="914400" lvl="1" indent="-457200">
              <a:buFont typeface="+mj-lt"/>
              <a:buAutoNum type="arabicPeriod"/>
            </a:pPr>
            <a:r>
              <a:rPr lang="en-US" sz="2000" i="1" dirty="0" smtClean="0">
                <a:solidFill>
                  <a:srgbClr val="FF0000"/>
                </a:solidFill>
              </a:rPr>
              <a:t>Will the derivation of the bulk elastic constant change if the crystal structure changes (e.g. – is FCC different than BCC or SC)?  </a:t>
            </a:r>
            <a:r>
              <a:rPr lang="en-US" sz="2000" i="1" dirty="0" smtClean="0"/>
              <a:t>Yes, I believe.  The example is for isotropic compression of a simple cubic where the spacing between atoms is the same in all directions and the spacing undergoes equal change in each direction.  Need to look into this more…</a:t>
            </a:r>
          </a:p>
          <a:p>
            <a:pPr marL="914400" lvl="1" indent="-457200">
              <a:buFont typeface="+mj-lt"/>
              <a:buAutoNum type="arabicPeriod"/>
            </a:pPr>
            <a:endParaRPr lang="en-US" sz="2000" i="1" dirty="0" smtClean="0"/>
          </a:p>
          <a:p>
            <a:pPr marL="914400" lvl="1" indent="-457200">
              <a:buFont typeface="+mj-lt"/>
              <a:buAutoNum type="arabicPeriod"/>
            </a:pPr>
            <a:endParaRPr lang="en-US" sz="2000" i="1" dirty="0"/>
          </a:p>
        </p:txBody>
      </p:sp>
      <p:sp>
        <p:nvSpPr>
          <p:cNvPr id="4" name="Date Placeholder 3"/>
          <p:cNvSpPr>
            <a:spLocks noGrp="1"/>
          </p:cNvSpPr>
          <p:nvPr>
            <p:ph type="dt" sz="half" idx="10"/>
          </p:nvPr>
        </p:nvSpPr>
        <p:spPr/>
        <p:txBody>
          <a:bodyPr/>
          <a:lstStyle/>
          <a:p>
            <a:fld id="{E336F9AB-EE18-4CCF-8C3C-581D1D2B8FD2}"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20</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617668496"/>
              </p:ext>
            </p:extLst>
          </p:nvPr>
        </p:nvGraphicFramePr>
        <p:xfrm>
          <a:off x="2895600" y="2895600"/>
          <a:ext cx="2562225" cy="973138"/>
        </p:xfrm>
        <a:graphic>
          <a:graphicData uri="http://schemas.openxmlformats.org/presentationml/2006/ole">
            <mc:AlternateContent xmlns:mc="http://schemas.openxmlformats.org/markup-compatibility/2006">
              <mc:Choice xmlns:v="urn:schemas-microsoft-com:vml" Requires="v">
                <p:oleObj spid="_x0000_s34824" name="Equation" r:id="rId3" imgW="1511280" imgH="482400" progId="Equation.3">
                  <p:embed/>
                </p:oleObj>
              </mc:Choice>
              <mc:Fallback>
                <p:oleObj name="Equation" r:id="rId3" imgW="1511280" imgH="482400" progId="Equation.3">
                  <p:embed/>
                  <p:pic>
                    <p:nvPicPr>
                      <p:cNvPr id="0" name="Object 6"/>
                      <p:cNvPicPr>
                        <a:picLocks noChangeAspect="1" noChangeArrowheads="1"/>
                      </p:cNvPicPr>
                      <p:nvPr/>
                    </p:nvPicPr>
                    <p:blipFill>
                      <a:blip r:embed="rId4"/>
                      <a:srcRect/>
                      <a:stretch>
                        <a:fillRect/>
                      </a:stretch>
                    </p:blipFill>
                    <p:spPr bwMode="auto">
                      <a:xfrm>
                        <a:off x="2895600" y="2895600"/>
                        <a:ext cx="2562225"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683680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Attractive vs. Repulsive Forces</a:t>
            </a:r>
            <a:endParaRPr lang="en-US" dirty="0"/>
          </a:p>
        </p:txBody>
      </p:sp>
      <p:sp>
        <p:nvSpPr>
          <p:cNvPr id="3" name="Content Placeholder 2"/>
          <p:cNvSpPr>
            <a:spLocks noGrp="1"/>
          </p:cNvSpPr>
          <p:nvPr>
            <p:ph idx="1"/>
          </p:nvPr>
        </p:nvSpPr>
        <p:spPr>
          <a:xfrm>
            <a:off x="152399" y="990600"/>
            <a:ext cx="8839201" cy="5257800"/>
          </a:xfrm>
        </p:spPr>
        <p:txBody>
          <a:bodyPr>
            <a:normAutofit fontScale="92500" lnSpcReduction="10000"/>
          </a:bodyPr>
          <a:lstStyle/>
          <a:p>
            <a:r>
              <a:rPr lang="en-US" sz="3000" dirty="0" smtClean="0"/>
              <a:t>Attractive force:  Coulomb force (e.g. - Na</a:t>
            </a:r>
            <a:r>
              <a:rPr lang="en-US" sz="3000" baseline="30000" dirty="0" smtClean="0"/>
              <a:t>+</a:t>
            </a:r>
            <a:r>
              <a:rPr lang="en-US" sz="3000" dirty="0" smtClean="0"/>
              <a:t> and Cl</a:t>
            </a:r>
            <a:r>
              <a:rPr lang="en-US" sz="3000" baseline="30000" dirty="0" smtClean="0"/>
              <a:t>-</a:t>
            </a:r>
            <a:r>
              <a:rPr lang="en-US" sz="3000" dirty="0"/>
              <a:t>)</a:t>
            </a:r>
            <a:endParaRPr lang="en-US" sz="3000" dirty="0" smtClean="0"/>
          </a:p>
          <a:p>
            <a:endParaRPr lang="en-US" sz="2800" dirty="0"/>
          </a:p>
          <a:p>
            <a:endParaRPr lang="en-US" sz="2800" dirty="0" smtClean="0"/>
          </a:p>
          <a:p>
            <a:endParaRPr lang="en-US" sz="2800" dirty="0" smtClean="0"/>
          </a:p>
          <a:p>
            <a:endParaRPr lang="en-US" sz="2800" dirty="0" smtClean="0"/>
          </a:p>
          <a:p>
            <a:r>
              <a:rPr lang="en-US" sz="3000" dirty="0" smtClean="0"/>
              <a:t>Bond formed with well defined atomic spacing (0.28 nm)</a:t>
            </a:r>
          </a:p>
          <a:p>
            <a:r>
              <a:rPr lang="en-US" sz="3000" i="1" dirty="0" smtClean="0"/>
              <a:t>Why is spacing not zero?</a:t>
            </a:r>
          </a:p>
          <a:p>
            <a:r>
              <a:rPr lang="en-US" sz="3000" dirty="0" smtClean="0"/>
              <a:t>Pauli exclusion principle:</a:t>
            </a:r>
          </a:p>
          <a:p>
            <a:pPr lvl="1"/>
            <a:r>
              <a:rPr lang="en-US" sz="2200" dirty="0"/>
              <a:t>S</a:t>
            </a:r>
            <a:r>
              <a:rPr lang="en-US" sz="2200" dirty="0" smtClean="0"/>
              <a:t>tates </a:t>
            </a:r>
            <a:r>
              <a:rPr lang="en-US" sz="2200" dirty="0"/>
              <a:t>that no two identical fermions (e.g. electrons) </a:t>
            </a:r>
            <a:r>
              <a:rPr lang="en-US" sz="2200" dirty="0" smtClean="0"/>
              <a:t>may simultaneously </a:t>
            </a:r>
            <a:r>
              <a:rPr lang="en-US" sz="2200" dirty="0"/>
              <a:t>occupy the same quantum state.</a:t>
            </a:r>
          </a:p>
          <a:p>
            <a:pPr lvl="1"/>
            <a:r>
              <a:rPr lang="en-US" sz="2200" dirty="0"/>
              <a:t>When two fermions with the same quantum </a:t>
            </a:r>
            <a:r>
              <a:rPr lang="en-US" sz="2200" dirty="0" smtClean="0"/>
              <a:t>states </a:t>
            </a:r>
            <a:r>
              <a:rPr lang="en-US" sz="2200" dirty="0"/>
              <a:t>are brought </a:t>
            </a:r>
            <a:r>
              <a:rPr lang="en-US" sz="2200" dirty="0" smtClean="0"/>
              <a:t>together, </a:t>
            </a:r>
            <a:r>
              <a:rPr lang="en-US" sz="2200" dirty="0"/>
              <a:t>they experience </a:t>
            </a:r>
            <a:r>
              <a:rPr lang="en-US" sz="2200" dirty="0" smtClean="0"/>
              <a:t>a repulsive </a:t>
            </a:r>
            <a:r>
              <a:rPr lang="en-US" sz="2200" dirty="0"/>
              <a:t>force known as </a:t>
            </a:r>
            <a:r>
              <a:rPr lang="en-US" sz="2200" b="1" i="1" dirty="0"/>
              <a:t>Pauli repulsion</a:t>
            </a:r>
            <a:r>
              <a:rPr lang="en-US" sz="2200" dirty="0"/>
              <a:t>.</a:t>
            </a:r>
            <a:endParaRPr lang="en-US" sz="22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3</a:t>
            </a:fld>
            <a:endParaRPr lang="en-US"/>
          </a:p>
        </p:txBody>
      </p:sp>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3531"/>
          <a:stretch/>
        </p:blipFill>
        <p:spPr bwMode="auto">
          <a:xfrm>
            <a:off x="1676398" y="1955469"/>
            <a:ext cx="4743450" cy="971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239" t="4515" r="35523" b="38785"/>
          <a:stretch/>
        </p:blipFill>
        <p:spPr bwMode="auto">
          <a:xfrm>
            <a:off x="3733798" y="1696587"/>
            <a:ext cx="1010269" cy="696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4047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Qualitative Properties of Bonding</a:t>
            </a:r>
            <a:endParaRPr lang="en-US" dirty="0"/>
          </a:p>
        </p:txBody>
      </p:sp>
      <p:sp>
        <p:nvSpPr>
          <p:cNvPr id="3" name="Content Placeholder 2"/>
          <p:cNvSpPr>
            <a:spLocks noGrp="1"/>
          </p:cNvSpPr>
          <p:nvPr>
            <p:ph idx="1"/>
          </p:nvPr>
        </p:nvSpPr>
        <p:spPr>
          <a:xfrm>
            <a:off x="152399" y="838200"/>
            <a:ext cx="8382001" cy="5334000"/>
          </a:xfrm>
        </p:spPr>
        <p:txBody>
          <a:bodyPr>
            <a:normAutofit/>
          </a:bodyPr>
          <a:lstStyle/>
          <a:p>
            <a:pPr marL="457200" indent="-457200">
              <a:buFont typeface="+mj-lt"/>
              <a:buAutoNum type="arabicPeriod"/>
            </a:pPr>
            <a:r>
              <a:rPr lang="en-US" sz="2400" dirty="0" smtClean="0"/>
              <a:t>Energy tends to zero at large distances (zero energy in the absence of interaction)</a:t>
            </a:r>
          </a:p>
          <a:p>
            <a:pPr marL="457200" indent="-457200">
              <a:buFont typeface="+mj-lt"/>
              <a:buAutoNum type="arabicPeriod"/>
            </a:pPr>
            <a:r>
              <a:rPr lang="en-US" sz="2400" dirty="0" smtClean="0"/>
              <a:t>At large distances energy is negative and increases with increasing distance.  From infinity to r</a:t>
            </a:r>
            <a:r>
              <a:rPr lang="en-US" sz="2400" baseline="-25000" dirty="0" smtClean="0"/>
              <a:t>0</a:t>
            </a:r>
            <a:r>
              <a:rPr lang="en-US" sz="2400" dirty="0" smtClean="0"/>
              <a:t> the atoms are attracted to each other.</a:t>
            </a:r>
          </a:p>
          <a:p>
            <a:pPr marL="457200" indent="-457200">
              <a:buFont typeface="+mj-lt"/>
              <a:buAutoNum type="arabicPeriod"/>
            </a:pPr>
            <a:r>
              <a:rPr lang="en-US" sz="2400" dirty="0" smtClean="0"/>
              <a:t>At very small distances, energy rises rapidly and atoms repel each other.</a:t>
            </a:r>
          </a:p>
          <a:p>
            <a:pPr marL="457200" indent="-457200">
              <a:buFont typeface="+mj-lt"/>
              <a:buAutoNum type="arabicPeriod"/>
            </a:pPr>
            <a:r>
              <a:rPr lang="en-US" sz="2400" dirty="0" smtClean="0"/>
              <a:t>Curve has a minimum where attractive and repulsive forces balance each other.</a:t>
            </a:r>
          </a:p>
          <a:p>
            <a:endParaRPr lang="en-US" sz="2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4</a:t>
            </a:fld>
            <a:endParaRPr lang="en-US"/>
          </a:p>
        </p:txBody>
      </p:sp>
      <p:sp>
        <p:nvSpPr>
          <p:cNvPr id="9" name="TextBox 8"/>
          <p:cNvSpPr txBox="1"/>
          <p:nvPr/>
        </p:nvSpPr>
        <p:spPr>
          <a:xfrm>
            <a:off x="1028700" y="5213865"/>
            <a:ext cx="7086600" cy="369332"/>
          </a:xfrm>
          <a:prstGeom prst="rect">
            <a:avLst/>
          </a:prstGeom>
          <a:noFill/>
          <a:ln>
            <a:solidFill>
              <a:schemeClr val="tx1"/>
            </a:solidFill>
          </a:ln>
        </p:spPr>
        <p:txBody>
          <a:bodyPr wrap="square" rtlCol="0">
            <a:spAutoFit/>
          </a:bodyPr>
          <a:lstStyle/>
          <a:p>
            <a:pPr algn="ctr"/>
            <a:r>
              <a:rPr lang="en-US" dirty="0" smtClean="0"/>
              <a:t>We can use these properties to construct a curve of Energy vs. Separation</a:t>
            </a:r>
            <a:endParaRPr lang="en-US" dirty="0"/>
          </a:p>
        </p:txBody>
      </p:sp>
    </p:spTree>
    <p:extLst>
      <p:ext uri="{BB962C8B-B14F-4D97-AF65-F5344CB8AC3E}">
        <p14:creationId xmlns:p14="http://schemas.microsoft.com/office/powerpoint/2010/main" val="1823032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Energy vs. Distance</a:t>
            </a:r>
            <a:endParaRPr lang="en-US" dirty="0"/>
          </a:p>
        </p:txBody>
      </p:sp>
      <p:sp>
        <p:nvSpPr>
          <p:cNvPr id="3" name="Content Placeholder 2"/>
          <p:cNvSpPr>
            <a:spLocks noGrp="1"/>
          </p:cNvSpPr>
          <p:nvPr>
            <p:ph idx="1"/>
          </p:nvPr>
        </p:nvSpPr>
        <p:spPr>
          <a:xfrm>
            <a:off x="152399" y="838200"/>
            <a:ext cx="8382001" cy="5334000"/>
          </a:xfrm>
        </p:spPr>
        <p:txBody>
          <a:bodyPr>
            <a:normAutofit/>
          </a:bodyPr>
          <a:lstStyle/>
          <a:p>
            <a:r>
              <a:rPr lang="en-US" sz="2800" dirty="0" smtClean="0"/>
              <a:t>At equilibrium, attractive forces and repulsive forces are balanced</a:t>
            </a:r>
          </a:p>
          <a:p>
            <a:r>
              <a:rPr lang="en-US" sz="2800" dirty="0" smtClean="0"/>
              <a:t>r</a:t>
            </a:r>
            <a:r>
              <a:rPr lang="en-US" sz="2800" baseline="-25000" dirty="0" smtClean="0"/>
              <a:t>0</a:t>
            </a:r>
            <a:r>
              <a:rPr lang="en-US" sz="2800" dirty="0" smtClean="0"/>
              <a:t> is the inter-atomic distance at equilibrium </a:t>
            </a:r>
          </a:p>
          <a:p>
            <a:r>
              <a:rPr lang="en-US" sz="2800" dirty="0" err="1" smtClean="0"/>
              <a:t>E</a:t>
            </a:r>
            <a:r>
              <a:rPr lang="en-US" sz="2800" baseline="-25000" dirty="0" err="1" smtClean="0"/>
              <a:t>c</a:t>
            </a:r>
            <a:r>
              <a:rPr lang="en-US" sz="2800" dirty="0" smtClean="0"/>
              <a:t> is the bond energy (cohesive energy)</a:t>
            </a:r>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5</a:t>
            </a:fld>
            <a:endParaRPr lang="en-US"/>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999" y="3210852"/>
            <a:ext cx="437197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p:nvPr/>
        </p:nvGrpSpPr>
        <p:grpSpPr>
          <a:xfrm>
            <a:off x="5181600" y="3124200"/>
            <a:ext cx="3727651" cy="3048000"/>
            <a:chOff x="5181600" y="3124200"/>
            <a:chExt cx="3727651" cy="3048000"/>
          </a:xfrm>
        </p:grpSpPr>
        <p:grpSp>
          <p:nvGrpSpPr>
            <p:cNvPr id="8" name="Group 7"/>
            <p:cNvGrpSpPr/>
            <p:nvPr/>
          </p:nvGrpSpPr>
          <p:grpSpPr>
            <a:xfrm>
              <a:off x="5181600" y="3124200"/>
              <a:ext cx="3727651" cy="3048000"/>
              <a:chOff x="3124200" y="3200400"/>
              <a:chExt cx="2737051" cy="2853356"/>
            </a:xfrm>
          </p:grpSpPr>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3200400"/>
                <a:ext cx="2737051" cy="285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492725" y="5562600"/>
                <a:ext cx="1368526" cy="491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8554392" y="5047795"/>
              <a:ext cx="28725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r</a:t>
              </a:r>
              <a:endParaRPr lang="en-US" b="1" dirty="0">
                <a:latin typeface="Times New Roman" pitchFamily="18" charset="0"/>
                <a:cs typeface="Times New Roman" pitchFamily="18" charset="0"/>
              </a:endParaRPr>
            </a:p>
          </p:txBody>
        </p:sp>
      </p:grpSp>
    </p:spTree>
    <p:extLst>
      <p:ext uri="{BB962C8B-B14F-4D97-AF65-F5344CB8AC3E}">
        <p14:creationId xmlns:p14="http://schemas.microsoft.com/office/powerpoint/2010/main" val="3981449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Crystals</a:t>
            </a:r>
            <a:endParaRPr lang="en-US" dirty="0"/>
          </a:p>
        </p:txBody>
      </p:sp>
      <p:sp>
        <p:nvSpPr>
          <p:cNvPr id="3" name="Content Placeholder 2"/>
          <p:cNvSpPr>
            <a:spLocks noGrp="1"/>
          </p:cNvSpPr>
          <p:nvPr>
            <p:ph idx="1"/>
          </p:nvPr>
        </p:nvSpPr>
        <p:spPr>
          <a:xfrm>
            <a:off x="152399" y="838200"/>
            <a:ext cx="8001001" cy="5334000"/>
          </a:xfrm>
        </p:spPr>
        <p:txBody>
          <a:bodyPr>
            <a:normAutofit lnSpcReduction="10000"/>
          </a:bodyPr>
          <a:lstStyle/>
          <a:p>
            <a:r>
              <a:rPr lang="en-US" sz="2400" dirty="0" smtClean="0"/>
              <a:t>Atoms will organize into crystalline solids and will be stable if the total crystal energy is lower than the total energy of the free atoms or molecules</a:t>
            </a:r>
          </a:p>
          <a:p>
            <a:endParaRPr lang="en-US" sz="2400" dirty="0" smtClean="0"/>
          </a:p>
          <a:p>
            <a:endParaRPr lang="en-US" sz="2400" dirty="0" smtClean="0"/>
          </a:p>
          <a:p>
            <a:r>
              <a:rPr lang="en-US" sz="2400" dirty="0" smtClean="0"/>
              <a:t>Cohesive energy = free atom energy – crystal energy</a:t>
            </a:r>
          </a:p>
          <a:p>
            <a:pPr lvl="1"/>
            <a:r>
              <a:rPr lang="en-US" sz="1800" dirty="0" smtClean="0"/>
              <a:t>Amount of energy required to break the crystal into it’s constituent atoms</a:t>
            </a:r>
          </a:p>
          <a:p>
            <a:pPr lvl="1"/>
            <a:r>
              <a:rPr lang="en-US" sz="1800" dirty="0" smtClean="0"/>
              <a:t>Semiconductors typically have large cohesive energies, metals typically have small cohesive energies</a:t>
            </a:r>
          </a:p>
          <a:p>
            <a:r>
              <a:rPr lang="en-US" sz="2400" dirty="0" smtClean="0"/>
              <a:t>The behavior of crystalline solids is well described by our model</a:t>
            </a:r>
          </a:p>
          <a:p>
            <a:pPr lvl="1"/>
            <a:r>
              <a:rPr lang="en-US" sz="1800" dirty="0"/>
              <a:t>I</a:t>
            </a:r>
            <a:r>
              <a:rPr lang="en-US" sz="1800" dirty="0" smtClean="0"/>
              <a:t>f we compress the crystal, the atoms will resist and the energy will increase</a:t>
            </a:r>
          </a:p>
          <a:p>
            <a:pPr lvl="1"/>
            <a:r>
              <a:rPr lang="en-US" sz="1800" dirty="0" smtClean="0"/>
              <a:t>If we remove the compression, the atoms will return to equilibrium</a:t>
            </a:r>
          </a:p>
          <a:p>
            <a:r>
              <a:rPr lang="en-US" sz="2400" dirty="0" smtClean="0"/>
              <a:t>We can define the elastic properties of the solid in terms of its response to an externally applied force</a:t>
            </a:r>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6</a:t>
            </a:fld>
            <a:endParaRPr lang="en-US"/>
          </a:p>
        </p:txBody>
      </p:sp>
      <p:pic>
        <p:nvPicPr>
          <p:cNvPr id="1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1491343"/>
            <a:ext cx="1447800" cy="1313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477000" y="1963484"/>
            <a:ext cx="1835759" cy="369332"/>
          </a:xfrm>
          <a:prstGeom prst="rect">
            <a:avLst/>
          </a:prstGeom>
          <a:noFill/>
        </p:spPr>
        <p:txBody>
          <a:bodyPr wrap="none" rtlCol="0">
            <a:spAutoFit/>
          </a:bodyPr>
          <a:lstStyle/>
          <a:p>
            <a:r>
              <a:rPr lang="en-US" dirty="0" smtClean="0"/>
              <a:t>simple cubic NaCl</a:t>
            </a:r>
            <a:endParaRPr lang="en-US" dirty="0"/>
          </a:p>
        </p:txBody>
      </p:sp>
    </p:spTree>
    <p:extLst>
      <p:ext uri="{BB962C8B-B14F-4D97-AF65-F5344CB8AC3E}">
        <p14:creationId xmlns:p14="http://schemas.microsoft.com/office/powerpoint/2010/main" val="37784898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Bulk Elastic Constant of a Solid</a:t>
            </a:r>
            <a:endParaRPr lang="en-US" dirty="0"/>
          </a:p>
        </p:txBody>
      </p:sp>
      <p:sp>
        <p:nvSpPr>
          <p:cNvPr id="3" name="Content Placeholder 2"/>
          <p:cNvSpPr>
            <a:spLocks noGrp="1"/>
          </p:cNvSpPr>
          <p:nvPr>
            <p:ph idx="1"/>
          </p:nvPr>
        </p:nvSpPr>
        <p:spPr>
          <a:xfrm>
            <a:off x="152399" y="838200"/>
            <a:ext cx="8686801" cy="5334000"/>
          </a:xfrm>
        </p:spPr>
        <p:txBody>
          <a:bodyPr>
            <a:normAutofit/>
          </a:bodyPr>
          <a:lstStyle/>
          <a:p>
            <a:pPr>
              <a:buNone/>
            </a:pPr>
            <a:r>
              <a:rPr lang="en-US" sz="2400" dirty="0" smtClean="0"/>
              <a:t>**See class notes for details of the following derivation</a:t>
            </a:r>
          </a:p>
          <a:p>
            <a:r>
              <a:rPr lang="en-US" sz="2400" dirty="0" smtClean="0"/>
              <a:t>Consider a cubic piece of material, density of atoms per volume N</a:t>
            </a:r>
            <a:r>
              <a:rPr lang="en-US" sz="2400" baseline="-25000" dirty="0" smtClean="0"/>
              <a:t>a</a:t>
            </a:r>
            <a:r>
              <a:rPr lang="en-US" sz="2400" dirty="0" smtClean="0"/>
              <a:t>, and energy per atom E(r</a:t>
            </a:r>
            <a:r>
              <a:rPr lang="en-US" sz="2400" baseline="-25000" dirty="0" smtClean="0"/>
              <a:t>0</a:t>
            </a:r>
            <a:r>
              <a:rPr lang="en-US" sz="2400" dirty="0" smtClean="0"/>
              <a:t>)</a:t>
            </a:r>
            <a:endParaRPr lang="en-US" sz="2400" baseline="-25000" dirty="0" smtClean="0"/>
          </a:p>
          <a:p>
            <a:r>
              <a:rPr lang="en-US" sz="2400" dirty="0" smtClean="0"/>
              <a:t>What is the energy change under isotropic compression (equal force from all sides)?</a:t>
            </a:r>
          </a:p>
          <a:p>
            <a:r>
              <a:rPr lang="en-US" sz="2400" dirty="0" smtClean="0"/>
              <a:t>A cube of linear dimension </a:t>
            </a:r>
            <a:r>
              <a:rPr lang="en-US" sz="2400" i="1" dirty="0" smtClean="0"/>
              <a:t>a</a:t>
            </a:r>
            <a:r>
              <a:rPr lang="en-US" sz="2400" dirty="0" smtClean="0"/>
              <a:t>, uniformly compressed by stress T applied to all 6 sides will have a net increase in energy of:</a:t>
            </a:r>
          </a:p>
          <a:p>
            <a:endParaRPr lang="en-US" sz="2400" dirty="0"/>
          </a:p>
          <a:p>
            <a:endParaRPr lang="en-US" sz="2400" dirty="0" smtClean="0"/>
          </a:p>
          <a:p>
            <a:endParaRPr lang="en-US" sz="2400" dirty="0"/>
          </a:p>
          <a:p>
            <a:endParaRPr lang="en-US" sz="2400" i="1" dirty="0" smtClean="0"/>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7</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344743657"/>
              </p:ext>
            </p:extLst>
          </p:nvPr>
        </p:nvGraphicFramePr>
        <p:xfrm>
          <a:off x="762000" y="4038600"/>
          <a:ext cx="3808413" cy="1295400"/>
        </p:xfrm>
        <a:graphic>
          <a:graphicData uri="http://schemas.openxmlformats.org/presentationml/2006/ole">
            <mc:AlternateContent xmlns:mc="http://schemas.openxmlformats.org/markup-compatibility/2006">
              <mc:Choice xmlns:v="urn:schemas-microsoft-com:vml" Requires="v">
                <p:oleObj spid="_x0000_s29726" name="Equation" r:id="rId4" imgW="1777680" imgH="507960" progId="Equation.3">
                  <p:embed/>
                </p:oleObj>
              </mc:Choice>
              <mc:Fallback>
                <p:oleObj name="Equation" r:id="rId4" imgW="1777680" imgH="50796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4038600"/>
                        <a:ext cx="3808413" cy="129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09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7400" y="3800475"/>
            <a:ext cx="2895600"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800600" y="4419600"/>
            <a:ext cx="990600" cy="369332"/>
          </a:xfrm>
          <a:prstGeom prst="rect">
            <a:avLst/>
          </a:prstGeom>
          <a:noFill/>
        </p:spPr>
        <p:txBody>
          <a:bodyPr wrap="square" rtlCol="0">
            <a:spAutoFit/>
          </a:bodyPr>
          <a:lstStyle/>
          <a:p>
            <a:r>
              <a:rPr lang="en-US" b="1" dirty="0" smtClean="0"/>
              <a:t>Eqn. (1)</a:t>
            </a:r>
            <a:endParaRPr lang="en-US" b="1" dirty="0"/>
          </a:p>
        </p:txBody>
      </p:sp>
    </p:spTree>
    <p:extLst>
      <p:ext uri="{BB962C8B-B14F-4D97-AF65-F5344CB8AC3E}">
        <p14:creationId xmlns:p14="http://schemas.microsoft.com/office/powerpoint/2010/main" val="905237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Bulk Elastic Constant of a Solid</a:t>
            </a:r>
            <a:endParaRPr lang="en-US" dirty="0"/>
          </a:p>
        </p:txBody>
      </p:sp>
      <p:sp>
        <p:nvSpPr>
          <p:cNvPr id="3" name="Content Placeholder 2"/>
          <p:cNvSpPr>
            <a:spLocks noGrp="1"/>
          </p:cNvSpPr>
          <p:nvPr>
            <p:ph idx="1"/>
          </p:nvPr>
        </p:nvSpPr>
        <p:spPr>
          <a:xfrm>
            <a:off x="152399" y="838200"/>
            <a:ext cx="8686801" cy="5334000"/>
          </a:xfrm>
        </p:spPr>
        <p:txBody>
          <a:bodyPr>
            <a:normAutofit/>
          </a:bodyPr>
          <a:lstStyle/>
          <a:p>
            <a:r>
              <a:rPr lang="en-US" sz="2400" dirty="0" smtClean="0"/>
              <a:t>The increase in energy is equivalent to the work performed moving all six sides of the cube</a:t>
            </a:r>
          </a:p>
          <a:p>
            <a:endParaRPr lang="en-US" sz="2400" dirty="0" smtClean="0"/>
          </a:p>
          <a:p>
            <a:r>
              <a:rPr lang="en-US" sz="2400" dirty="0" smtClean="0"/>
              <a:t>Each face is compressed by: </a:t>
            </a:r>
          </a:p>
          <a:p>
            <a:endParaRPr lang="en-US" sz="2400" dirty="0"/>
          </a:p>
          <a:p>
            <a:r>
              <a:rPr lang="en-US" sz="2400" dirty="0" smtClean="0"/>
              <a:t>The total work done compressing the cube is:</a:t>
            </a:r>
          </a:p>
          <a:p>
            <a:endParaRPr lang="en-US" sz="2400" dirty="0" smtClean="0"/>
          </a:p>
          <a:p>
            <a:pPr>
              <a:buNone/>
            </a:pPr>
            <a:endParaRPr lang="en-US" sz="2400" dirty="0" smtClean="0"/>
          </a:p>
          <a:p>
            <a:r>
              <a:rPr lang="en-US" sz="2400" dirty="0" smtClean="0"/>
              <a:t>Total work done equals the total change in energy so we equate equations (1) and (2) and can solve for the stress:</a:t>
            </a:r>
          </a:p>
          <a:p>
            <a:endParaRPr lang="en-US" sz="2400" dirty="0" smtClean="0"/>
          </a:p>
          <a:p>
            <a:endParaRPr lang="en-US" sz="2400" dirty="0" smtClean="0"/>
          </a:p>
          <a:p>
            <a:endParaRPr lang="en-US" sz="2400" dirty="0" smtClean="0"/>
          </a:p>
          <a:p>
            <a:endParaRPr lang="en-US" sz="2400" dirty="0" smtClean="0"/>
          </a:p>
          <a:p>
            <a:endParaRPr lang="en-US" sz="2400" i="1" dirty="0" smtClean="0"/>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8</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344743657"/>
              </p:ext>
            </p:extLst>
          </p:nvPr>
        </p:nvGraphicFramePr>
        <p:xfrm>
          <a:off x="4114800" y="1828800"/>
          <a:ext cx="1033463" cy="973188"/>
        </p:xfrm>
        <a:graphic>
          <a:graphicData uri="http://schemas.openxmlformats.org/presentationml/2006/ole">
            <mc:AlternateContent xmlns:mc="http://schemas.openxmlformats.org/markup-compatibility/2006">
              <mc:Choice xmlns:v="urn:schemas-microsoft-com:vml" Requires="v">
                <p:oleObj spid="_x0000_s4188" name="Equation" r:id="rId4" imgW="609480" imgH="482400" progId="Equation.3">
                  <p:embed/>
                </p:oleObj>
              </mc:Choice>
              <mc:Fallback>
                <p:oleObj name="Equation" r:id="rId4" imgW="609480" imgH="482400" progId="Equation.3">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1828800"/>
                        <a:ext cx="1033463" cy="973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7" name="Object 11"/>
          <p:cNvGraphicFramePr>
            <a:graphicFrameLocks noChangeAspect="1"/>
          </p:cNvGraphicFramePr>
          <p:nvPr/>
        </p:nvGraphicFramePr>
        <p:xfrm>
          <a:off x="2133600" y="3429000"/>
          <a:ext cx="1981200" cy="869950"/>
        </p:xfrm>
        <a:graphic>
          <a:graphicData uri="http://schemas.openxmlformats.org/presentationml/2006/ole">
            <mc:AlternateContent xmlns:mc="http://schemas.openxmlformats.org/markup-compatibility/2006">
              <mc:Choice xmlns:v="urn:schemas-microsoft-com:vml" Requires="v">
                <p:oleObj spid="_x0000_s4189" name="Equation" r:id="rId6" imgW="1168200" imgH="431640" progId="Equation.3">
                  <p:embed/>
                </p:oleObj>
              </mc:Choice>
              <mc:Fallback>
                <p:oleObj name="Equation" r:id="rId6" imgW="1168200" imgH="431640" progId="Equation.3">
                  <p:embed/>
                  <p:pic>
                    <p:nvPicPr>
                      <p:cNvPr id="0"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3429000"/>
                        <a:ext cx="1981200" cy="869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4419600" y="3657600"/>
            <a:ext cx="990600" cy="369332"/>
          </a:xfrm>
          <a:prstGeom prst="rect">
            <a:avLst/>
          </a:prstGeom>
          <a:noFill/>
        </p:spPr>
        <p:txBody>
          <a:bodyPr wrap="square" rtlCol="0">
            <a:spAutoFit/>
          </a:bodyPr>
          <a:lstStyle/>
          <a:p>
            <a:r>
              <a:rPr lang="en-US" b="1" dirty="0" smtClean="0"/>
              <a:t>Eqn. (2)</a:t>
            </a:r>
            <a:endParaRPr lang="en-US" b="1" dirty="0"/>
          </a:p>
        </p:txBody>
      </p:sp>
      <p:graphicFrame>
        <p:nvGraphicFramePr>
          <p:cNvPr id="4108" name="Object 12"/>
          <p:cNvGraphicFramePr>
            <a:graphicFrameLocks noChangeAspect="1"/>
          </p:cNvGraphicFramePr>
          <p:nvPr/>
        </p:nvGraphicFramePr>
        <p:xfrm>
          <a:off x="2133600" y="5105400"/>
          <a:ext cx="2239962" cy="1022350"/>
        </p:xfrm>
        <a:graphic>
          <a:graphicData uri="http://schemas.openxmlformats.org/presentationml/2006/ole">
            <mc:AlternateContent xmlns:mc="http://schemas.openxmlformats.org/markup-compatibility/2006">
              <mc:Choice xmlns:v="urn:schemas-microsoft-com:vml" Requires="v">
                <p:oleObj spid="_x0000_s4190" name="Equation" r:id="rId8" imgW="1320480" imgH="507960" progId="Equation.3">
                  <p:embed/>
                </p:oleObj>
              </mc:Choice>
              <mc:Fallback>
                <p:oleObj name="Equation" r:id="rId8" imgW="1320480" imgH="507960" progId="Equation.3">
                  <p:embed/>
                  <p:pic>
                    <p:nvPicPr>
                      <p:cNvPr id="0"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33600" y="5105400"/>
                        <a:ext cx="2239962" cy="1022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4648200" y="5334000"/>
            <a:ext cx="990600" cy="369332"/>
          </a:xfrm>
          <a:prstGeom prst="rect">
            <a:avLst/>
          </a:prstGeom>
          <a:noFill/>
        </p:spPr>
        <p:txBody>
          <a:bodyPr wrap="square" rtlCol="0">
            <a:spAutoFit/>
          </a:bodyPr>
          <a:lstStyle/>
          <a:p>
            <a:r>
              <a:rPr lang="en-US" b="1" dirty="0" smtClean="0"/>
              <a:t>Eqn. (3)</a:t>
            </a:r>
            <a:endParaRPr lang="en-US" b="1" dirty="0"/>
          </a:p>
        </p:txBody>
      </p:sp>
      <p:pic>
        <p:nvPicPr>
          <p:cNvPr id="4109" name="Picture 13"/>
          <p:cNvPicPr>
            <a:picLocks noChangeAspect="1" noChangeArrowheads="1"/>
          </p:cNvPicPr>
          <p:nvPr/>
        </p:nvPicPr>
        <p:blipFill rotWithShape="1">
          <a:blip r:embed="rId10">
            <a:extLst>
              <a:ext uri="{28A0092B-C50C-407E-A947-70E740481C1C}">
                <a14:useLocalDpi xmlns:a14="http://schemas.microsoft.com/office/drawing/2010/main" val="0"/>
              </a:ext>
            </a:extLst>
          </a:blip>
          <a:srcRect l="4462" b="7259"/>
          <a:stretch/>
        </p:blipFill>
        <p:spPr bwMode="auto">
          <a:xfrm>
            <a:off x="6375492" y="1295400"/>
            <a:ext cx="2352342" cy="179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5237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Bulk Elastic Constant of a Solid</a:t>
            </a:r>
            <a:endParaRPr lang="en-US" dirty="0"/>
          </a:p>
        </p:txBody>
      </p:sp>
      <p:sp>
        <p:nvSpPr>
          <p:cNvPr id="3" name="Content Placeholder 2"/>
          <p:cNvSpPr>
            <a:spLocks noGrp="1"/>
          </p:cNvSpPr>
          <p:nvPr>
            <p:ph idx="1"/>
          </p:nvPr>
        </p:nvSpPr>
        <p:spPr>
          <a:xfrm>
            <a:off x="152399" y="1066800"/>
            <a:ext cx="8686801" cy="5334000"/>
          </a:xfrm>
        </p:spPr>
        <p:txBody>
          <a:bodyPr>
            <a:normAutofit/>
          </a:bodyPr>
          <a:lstStyle/>
          <a:p>
            <a:r>
              <a:rPr lang="en-US" sz="2400" dirty="0" smtClean="0"/>
              <a:t>Define bulk elastic modulus:</a:t>
            </a:r>
          </a:p>
          <a:p>
            <a:endParaRPr lang="en-US" sz="2400" dirty="0" smtClean="0"/>
          </a:p>
          <a:p>
            <a:endParaRPr lang="en-US" sz="2400" dirty="0" smtClean="0"/>
          </a:p>
          <a:p>
            <a:endParaRPr lang="en-US" sz="2400" dirty="0" smtClean="0"/>
          </a:p>
          <a:p>
            <a:pPr>
              <a:buNone/>
            </a:pPr>
            <a:endParaRPr lang="en-US" sz="2400" dirty="0" smtClean="0"/>
          </a:p>
          <a:p>
            <a:r>
              <a:rPr lang="en-US" sz="2400" dirty="0" smtClean="0"/>
              <a:t>Equating (3) and the above expression we can solve for the bulk elastic constant, </a:t>
            </a:r>
            <a:r>
              <a:rPr lang="en-US" sz="2400" i="1" dirty="0" smtClean="0"/>
              <a:t>c</a:t>
            </a:r>
          </a:p>
          <a:p>
            <a:pPr>
              <a:buNone/>
            </a:pPr>
            <a:endParaRPr lang="en-US" sz="2400" dirty="0" smtClean="0"/>
          </a:p>
          <a:p>
            <a:pPr>
              <a:buNone/>
            </a:pPr>
            <a:endParaRPr lang="en-US" sz="2400" dirty="0" smtClean="0"/>
          </a:p>
          <a:p>
            <a:r>
              <a:rPr lang="en-US" sz="2400" dirty="0" smtClean="0"/>
              <a:t>We have obtained a form of Hooke’s law and the bulk elastic constant by analyzing the interaction of atoms</a:t>
            </a:r>
          </a:p>
          <a:p>
            <a:endParaRPr lang="en-US" sz="2400" dirty="0" smtClean="0"/>
          </a:p>
          <a:p>
            <a:endParaRPr lang="en-US" sz="2400" dirty="0" smtClean="0"/>
          </a:p>
          <a:p>
            <a:endParaRPr lang="en-US" sz="2400" dirty="0" smtClean="0"/>
          </a:p>
          <a:p>
            <a:endParaRPr lang="en-US" sz="2400" i="1" dirty="0" smtClean="0"/>
          </a:p>
          <a:p>
            <a:pPr lvl="1"/>
            <a:endParaRPr lang="en-US" sz="1800" dirty="0" smtClean="0"/>
          </a:p>
        </p:txBody>
      </p:sp>
      <p:sp>
        <p:nvSpPr>
          <p:cNvPr id="4" name="Date Placeholder 3"/>
          <p:cNvSpPr>
            <a:spLocks noGrp="1"/>
          </p:cNvSpPr>
          <p:nvPr>
            <p:ph type="dt" sz="half" idx="10"/>
          </p:nvPr>
        </p:nvSpPr>
        <p:spPr/>
        <p:txBody>
          <a:bodyPr/>
          <a:lstStyle/>
          <a:p>
            <a:fld id="{953B7648-721E-44B3-ACF3-E062FD97BB09}" type="datetime1">
              <a:rPr lang="en-US" smtClean="0"/>
              <a:pPr/>
              <a:t>1/5/2011</a:t>
            </a:fld>
            <a:endParaRPr lang="en-US"/>
          </a:p>
        </p:txBody>
      </p:sp>
      <p:sp>
        <p:nvSpPr>
          <p:cNvPr id="5" name="Footer Placeholder 4"/>
          <p:cNvSpPr>
            <a:spLocks noGrp="1"/>
          </p:cNvSpPr>
          <p:nvPr>
            <p:ph type="ftr" sz="quarter" idx="11"/>
          </p:nvPr>
        </p:nvSpPr>
        <p:spPr/>
        <p:txBody>
          <a:bodyPr/>
          <a:lstStyle/>
          <a:p>
            <a:r>
              <a:rPr lang="en-US" smtClean="0"/>
              <a:t>ECE 162B, Winter 2011, Lecture 2</a:t>
            </a:r>
            <a:endParaRPr lang="en-US"/>
          </a:p>
        </p:txBody>
      </p:sp>
      <p:sp>
        <p:nvSpPr>
          <p:cNvPr id="6" name="Slide Number Placeholder 5"/>
          <p:cNvSpPr>
            <a:spLocks noGrp="1"/>
          </p:cNvSpPr>
          <p:nvPr>
            <p:ph type="sldNum" sz="quarter" idx="12"/>
          </p:nvPr>
        </p:nvSpPr>
        <p:spPr/>
        <p:txBody>
          <a:bodyPr/>
          <a:lstStyle/>
          <a:p>
            <a:fld id="{5948FFCD-73C8-4633-937E-D431C8AA414C}" type="slidenum">
              <a:rPr lang="en-US" smtClean="0"/>
              <a:pPr/>
              <a:t>9</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333083430"/>
              </p:ext>
            </p:extLst>
          </p:nvPr>
        </p:nvGraphicFramePr>
        <p:xfrm>
          <a:off x="4181475" y="914400"/>
          <a:ext cx="3617913" cy="2357438"/>
        </p:xfrm>
        <a:graphic>
          <a:graphicData uri="http://schemas.openxmlformats.org/presentationml/2006/ole">
            <mc:AlternateContent xmlns:mc="http://schemas.openxmlformats.org/markup-compatibility/2006">
              <mc:Choice xmlns:v="urn:schemas-microsoft-com:vml" Requires="v">
                <p:oleObj spid="_x0000_s30778" name="Equation" r:id="rId4" imgW="2133360" imgH="1168200" progId="Equation.3">
                  <p:embed/>
                </p:oleObj>
              </mc:Choice>
              <mc:Fallback>
                <p:oleObj name="Equation" r:id="rId4" imgW="2133360" imgH="1168200" progId="Equation.3">
                  <p:embed/>
                  <p:pic>
                    <p:nvPicPr>
                      <p:cNvPr id="0" name="Picture 2"/>
                      <p:cNvPicPr>
                        <a:picLocks noChangeAspect="1" noChangeArrowheads="1"/>
                      </p:cNvPicPr>
                      <p:nvPr/>
                    </p:nvPicPr>
                    <p:blipFill>
                      <a:blip r:embed="rId5"/>
                      <a:srcRect/>
                      <a:stretch>
                        <a:fillRect/>
                      </a:stretch>
                    </p:blipFill>
                    <p:spPr bwMode="auto">
                      <a:xfrm>
                        <a:off x="4181475" y="914400"/>
                        <a:ext cx="3617913" cy="2357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8" name="Object 12"/>
          <p:cNvGraphicFramePr>
            <a:graphicFrameLocks noChangeAspect="1"/>
          </p:cNvGraphicFramePr>
          <p:nvPr/>
        </p:nvGraphicFramePr>
        <p:xfrm>
          <a:off x="3200400" y="3810000"/>
          <a:ext cx="1830387" cy="1022350"/>
        </p:xfrm>
        <a:graphic>
          <a:graphicData uri="http://schemas.openxmlformats.org/presentationml/2006/ole">
            <mc:AlternateContent xmlns:mc="http://schemas.openxmlformats.org/markup-compatibility/2006">
              <mc:Choice xmlns:v="urn:schemas-microsoft-com:vml" Requires="v">
                <p:oleObj spid="_x0000_s30779" name="Equation" r:id="rId6" imgW="1079280" imgH="507960" progId="Equation.3">
                  <p:embed/>
                </p:oleObj>
              </mc:Choice>
              <mc:Fallback>
                <p:oleObj name="Equation" r:id="rId6" imgW="1079280" imgH="507960" progId="Equation.3">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3810000"/>
                        <a:ext cx="1830387" cy="10223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05237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1004</TotalTime>
  <Words>1817</Words>
  <Application>Microsoft Office PowerPoint</Application>
  <PresentationFormat>On-screen Show (4:3)</PresentationFormat>
  <Paragraphs>277</Paragraphs>
  <Slides>20</Slides>
  <Notes>18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20</vt:i4>
      </vt:variant>
    </vt:vector>
  </HeadingPairs>
  <TitlesOfParts>
    <vt:vector size="23" baseType="lpstr">
      <vt:lpstr>Office Theme</vt:lpstr>
      <vt:lpstr>Equation</vt:lpstr>
      <vt:lpstr>Microsoft Equation 3.0</vt:lpstr>
      <vt:lpstr>ECE 162B Lecture 2</vt:lpstr>
      <vt:lpstr>Crystal Bonding - Intro</vt:lpstr>
      <vt:lpstr>Attractive vs. Repulsive Forces</vt:lpstr>
      <vt:lpstr>Qualitative Properties of Bonding</vt:lpstr>
      <vt:lpstr>Energy vs. Distance</vt:lpstr>
      <vt:lpstr>Crystals</vt:lpstr>
      <vt:lpstr>Bulk Elastic Constant of a Solid</vt:lpstr>
      <vt:lpstr>Bulk Elastic Constant of a Solid</vt:lpstr>
      <vt:lpstr>Bulk Elastic Constant of a Solid</vt:lpstr>
      <vt:lpstr>Minimum Energy</vt:lpstr>
      <vt:lpstr>Bond Types</vt:lpstr>
      <vt:lpstr>Ionic Bonds</vt:lpstr>
      <vt:lpstr>Ionic Bonds</vt:lpstr>
      <vt:lpstr>Ionic Bonds</vt:lpstr>
      <vt:lpstr>Ionic Bonds</vt:lpstr>
      <vt:lpstr>Metallic Bonds</vt:lpstr>
      <vt:lpstr>Covalent Bonds</vt:lpstr>
      <vt:lpstr>Covalent Bonds</vt:lpstr>
      <vt:lpstr>Van der Waals Bonds</vt:lpstr>
      <vt:lpstr>Questions</vt:lpstr>
    </vt:vector>
  </TitlesOfParts>
  <Company>SSLEC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ECE 162B Lecture 2</dc:title>
  <dc:creator>SSLECCOMPUTER</dc:creator>
  <cp:lastModifiedBy>SSLECCOMPUTER</cp:lastModifiedBy>
  <cp:revision>55</cp:revision>
  <cp:lastPrinted>2011-01-05T20:00:03Z</cp:lastPrinted>
  <dcterms:created xsi:type="dcterms:W3CDTF">2011-01-04T17:12:20Z</dcterms:created>
  <dcterms:modified xsi:type="dcterms:W3CDTF">2011-01-05T23:54:31Z</dcterms:modified>
</cp:coreProperties>
</file>